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74" r:id="rId6"/>
    <p:sldId id="276" r:id="rId7"/>
    <p:sldId id="271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redoka One" panose="02000000000000000000" pitchFamily="2" charset="0"/>
      <p:regular r:id="rId13"/>
    </p:embeddedFont>
    <p:embeddedFont>
      <p:font typeface="Montserrat" pitchFamily="2" charset="0"/>
      <p:regular r:id="rId14"/>
      <p:bold r:id="rId15"/>
      <p:italic r:id="rId16"/>
      <p:boldItalic r:id="rId17"/>
    </p:embeddedFont>
    <p:embeddedFont>
      <p:font typeface="Montserrat Bold" pitchFamily="2" charset="0"/>
      <p:regular r:id="rId18"/>
      <p:bold r:id="rId19"/>
    </p:embeddedFont>
    <p:embeddedFont>
      <p:font typeface="Montserrat Classic" panose="020B0604020202020204" charset="0"/>
      <p:regular r:id="rId20"/>
    </p:embeddedFont>
    <p:embeddedFont>
      <p:font typeface="Montserrat Extra-Bold" panose="020B0604020202020204" charset="0"/>
      <p:regular r:id="rId21"/>
    </p:embeddedFont>
    <p:embeddedFont>
      <p:font typeface="Montserrat Italics" panose="020B0604020202020204" charset="0"/>
      <p:regular r:id="rId22"/>
    </p:embeddedFont>
    <p:embeddedFont>
      <p:font typeface="Montserrat Semi-Bold Bold" panose="020B0604020202020204" charset="0"/>
      <p:regular r:id="rId23"/>
    </p:embeddedFont>
    <p:embeddedFont>
      <p:font typeface="Montserrat Semi-Bold Bold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96F"/>
    <a:srgbClr val="264559"/>
    <a:srgbClr val="99A867"/>
    <a:srgbClr val="171616"/>
    <a:srgbClr val="D3D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46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openknowledge.worldbank.org/bitstream/handle/10986/37412/9781464817359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issuu.com/world.bank.publications/docs/9781464817359/s/16154783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s://issuu.com/world.bank.publications/docs/9781464817359/s/1615477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s://issuu.com/world.bank.publications/docs/9781464817359/s/16154779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38325" flipV="1">
            <a:off x="623109" y="2357058"/>
            <a:ext cx="16413137" cy="143838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0151" y="-2163879"/>
            <a:ext cx="11623824" cy="164237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t="783" b="6411"/>
          <a:stretch>
            <a:fillRect/>
          </a:stretch>
        </p:blipFill>
        <p:spPr>
          <a:xfrm>
            <a:off x="9966574" y="2902366"/>
            <a:ext cx="7533895" cy="63368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138682" y="9602435"/>
            <a:ext cx="5952034" cy="29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1"/>
              </a:lnSpc>
            </a:pPr>
            <a:r>
              <a:rPr lang="en-US" sz="1729">
                <a:solidFill>
                  <a:srgbClr val="FFFFFF"/>
                </a:solidFill>
                <a:latin typeface="Fredoka One"/>
              </a:rPr>
              <a:t>SCAN TO JOIN THE COMMUNITY OF PRACTICE ONLINE!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4407" y="1047750"/>
            <a:ext cx="7692514" cy="2577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41"/>
              </a:lnSpc>
            </a:pPr>
            <a:r>
              <a:rPr lang="en-US" sz="5862" dirty="0">
                <a:solidFill>
                  <a:srgbClr val="F6F8F9"/>
                </a:solidFill>
                <a:latin typeface="Montserrat Classic"/>
              </a:rPr>
              <a:t>Youth Unemployment In the MENA Region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4407" y="6867640"/>
            <a:ext cx="6143593" cy="532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40"/>
              </a:lnSpc>
            </a:pPr>
            <a:r>
              <a:rPr lang="en-US" sz="4400" spc="252" dirty="0">
                <a:solidFill>
                  <a:srgbClr val="FDFEFC"/>
                </a:solidFill>
                <a:latin typeface="Montserrat Semi-Bold Bold"/>
              </a:rPr>
              <a:t>HISHAM JABI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4407" y="8680767"/>
            <a:ext cx="5756523" cy="55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0"/>
              </a:lnSpc>
            </a:pPr>
            <a:r>
              <a:rPr lang="en-US" sz="3800" spc="266">
                <a:solidFill>
                  <a:srgbClr val="FDFEFC"/>
                </a:solidFill>
                <a:latin typeface="Montserrat Semi-Bold Bold"/>
              </a:rPr>
              <a:t>25 JANUARY 2023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687793" y="371913"/>
            <a:ext cx="8320068" cy="174952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218941" y="7109187"/>
            <a:ext cx="2788920" cy="2502773"/>
            <a:chOff x="0" y="0"/>
            <a:chExt cx="3718560" cy="3337031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-5501987">
              <a:off x="243807" y="-143643"/>
              <a:ext cx="3230946" cy="362431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4318" t="4117" r="4885" b="4166"/>
            <a:stretch>
              <a:fillRect/>
            </a:stretch>
          </p:blipFill>
          <p:spPr>
            <a:xfrm>
              <a:off x="972109" y="918077"/>
              <a:ext cx="1774342" cy="1792319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11343674" y="2073809"/>
            <a:ext cx="7176618" cy="538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1"/>
              </a:lnSpc>
            </a:pPr>
            <a:r>
              <a:rPr lang="en-US" sz="3158">
                <a:solidFill>
                  <a:srgbClr val="B18C66"/>
                </a:solidFill>
                <a:latin typeface="Montserrat Semi-Bold Bold Italics"/>
              </a:rPr>
              <a:t>ANNUAL WORKSHOP 2023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4407" y="3862586"/>
            <a:ext cx="811527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1"/>
              </a:lnSpc>
            </a:pPr>
            <a:r>
              <a:rPr lang="en-US" sz="3779" dirty="0">
                <a:solidFill>
                  <a:srgbClr val="F6F8F9"/>
                </a:solidFill>
                <a:latin typeface="Montserrat Italics"/>
              </a:rPr>
              <a:t>How can technology boost entrepreneurship at scale?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F1149B-D7CB-AA55-76F4-94352D295F7D}"/>
              </a:ext>
            </a:extLst>
          </p:cNvPr>
          <p:cNvSpPr txBox="1"/>
          <p:nvPr/>
        </p:nvSpPr>
        <p:spPr>
          <a:xfrm>
            <a:off x="685800" y="5134108"/>
            <a:ext cx="8115270" cy="499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1"/>
              </a:lnSpc>
            </a:pPr>
            <a:r>
              <a:rPr lang="en-US" sz="2400" dirty="0">
                <a:solidFill>
                  <a:srgbClr val="F6F8F9"/>
                </a:solidFill>
                <a:latin typeface="Montserrat" pitchFamily="2" charset="0"/>
              </a:rPr>
              <a:t>Lessons learned from World Bank case studies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r="18384"/>
          <a:stretch/>
        </p:blipFill>
        <p:spPr>
          <a:xfrm>
            <a:off x="0" y="0"/>
            <a:ext cx="8231609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231609" y="4714964"/>
            <a:ext cx="10056391" cy="5572036"/>
            <a:chOff x="0" y="0"/>
            <a:chExt cx="3668599" cy="20326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68599" cy="2032694"/>
            </a:xfrm>
            <a:custGeom>
              <a:avLst/>
              <a:gdLst/>
              <a:ahLst/>
              <a:cxnLst/>
              <a:rect l="l" t="t" r="r" b="b"/>
              <a:pathLst>
                <a:path w="3668599" h="2032694">
                  <a:moveTo>
                    <a:pt x="0" y="0"/>
                  </a:moveTo>
                  <a:lnTo>
                    <a:pt x="3668599" y="0"/>
                  </a:lnTo>
                  <a:lnTo>
                    <a:pt x="3668599" y="2032694"/>
                  </a:lnTo>
                  <a:lnTo>
                    <a:pt x="0" y="2032694"/>
                  </a:lnTo>
                  <a:close/>
                </a:path>
              </a:pathLst>
            </a:custGeom>
            <a:solidFill>
              <a:srgbClr val="36596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471915" y="5475310"/>
            <a:ext cx="7575779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Montserrat"/>
              </a:rPr>
              <a:t>The scale of youth unemployment in the MENA region 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Montserrat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Montserrat"/>
              </a:rPr>
              <a:t>The scope of the report 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Montserrat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Montserrat"/>
              </a:rPr>
              <a:t>Approach to understanding how technology boosts entrepreneurship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Montserrat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Montserrat"/>
              </a:rPr>
              <a:t>Key learnings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Montserrat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Montserrat"/>
              </a:rPr>
              <a:t>Highlight: Three case studies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12418" y="1649609"/>
            <a:ext cx="8208400" cy="2113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dirty="0">
                <a:solidFill>
                  <a:srgbClr val="264559"/>
                </a:solidFill>
                <a:latin typeface="Montserrat Extra-Bold"/>
              </a:rPr>
              <a:t>TODAY’S PRESENTATION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06089" y="9072738"/>
            <a:ext cx="829458" cy="930446"/>
          </a:xfrm>
          <a:prstGeom prst="rect">
            <a:avLst/>
          </a:prstGeom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id="{FCC60096-FD9C-6EC4-B51E-80FF554786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06089" y="9078181"/>
            <a:ext cx="829458" cy="9304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6" r="35136"/>
          <a:stretch/>
        </p:blipFill>
        <p:spPr>
          <a:xfrm>
            <a:off x="0" y="0"/>
            <a:ext cx="4587320" cy="102870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440422" y="876300"/>
            <a:ext cx="1185697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>
                <a:solidFill>
                  <a:srgbClr val="264559"/>
                </a:solidFill>
                <a:latin typeface="Montserrat Extra-Bold"/>
              </a:rPr>
              <a:t>THE SCALE OF YOUTH UNEMPLOYMENT IN THE MENA REGION 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06089" y="9072738"/>
            <a:ext cx="829458" cy="93044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BD5519F-A9DA-4654-8BF8-3FFC5E238257}"/>
              </a:ext>
            </a:extLst>
          </p:cNvPr>
          <p:cNvSpPr txBox="1"/>
          <p:nvPr/>
        </p:nvSpPr>
        <p:spPr>
          <a:xfrm>
            <a:off x="5791200" y="9196539"/>
            <a:ext cx="9144000" cy="428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48"/>
              </a:lnSpc>
              <a:spcBef>
                <a:spcPct val="0"/>
              </a:spcBef>
            </a:pPr>
            <a:r>
              <a:rPr lang="en-US" sz="1800" i="1" dirty="0">
                <a:solidFill>
                  <a:srgbClr val="264559"/>
                </a:solidFill>
                <a:latin typeface="Montserrat"/>
              </a:rPr>
              <a:t>Source: </a:t>
            </a:r>
            <a:r>
              <a:rPr lang="en-US" i="1" dirty="0">
                <a:solidFill>
                  <a:srgbClr val="264559"/>
                </a:solidFill>
                <a:latin typeface="Montserrat"/>
              </a:rPr>
              <a:t>The World Bank</a:t>
            </a:r>
            <a:endParaRPr lang="en-US" sz="1800" i="1" dirty="0">
              <a:solidFill>
                <a:srgbClr val="264559"/>
              </a:solidFill>
              <a:latin typeface="Montserrat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7AF6F5-EF5C-DB89-0CD6-7877724FFAB0}"/>
              </a:ext>
            </a:extLst>
          </p:cNvPr>
          <p:cNvGrpSpPr/>
          <p:nvPr/>
        </p:nvGrpSpPr>
        <p:grpSpPr>
          <a:xfrm>
            <a:off x="5493161" y="3162300"/>
            <a:ext cx="11651839" cy="1009791"/>
            <a:chOff x="5340761" y="3553639"/>
            <a:chExt cx="11651839" cy="100979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E94C13-1B01-8566-6BE6-8A52DC82CCA1}"/>
                </a:ext>
              </a:extLst>
            </p:cNvPr>
            <p:cNvGrpSpPr/>
            <p:nvPr/>
          </p:nvGrpSpPr>
          <p:grpSpPr>
            <a:xfrm>
              <a:off x="5715000" y="3553639"/>
              <a:ext cx="11277600" cy="1009791"/>
              <a:chOff x="5715000" y="4474225"/>
              <a:chExt cx="11277600" cy="1009791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4AE47079-FD53-62B4-176C-04FBAA56F209}"/>
                  </a:ext>
                </a:extLst>
              </p:cNvPr>
              <p:cNvSpPr txBox="1"/>
              <p:nvPr/>
            </p:nvSpPr>
            <p:spPr>
              <a:xfrm>
                <a:off x="12021978" y="4474225"/>
                <a:ext cx="3294222" cy="7129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6005"/>
                  </a:lnSpc>
                  <a:spcBef>
                    <a:spcPct val="0"/>
                  </a:spcBef>
                </a:pPr>
                <a:r>
                  <a:rPr lang="en-US" sz="4289" dirty="0">
                    <a:solidFill>
                      <a:srgbClr val="264559"/>
                    </a:solidFill>
                    <a:latin typeface="Montserrat Bold"/>
                  </a:rPr>
                  <a:t>250 million</a:t>
                </a:r>
              </a:p>
            </p:txBody>
          </p:sp>
          <p:sp>
            <p:nvSpPr>
              <p:cNvPr id="31" name="TextBox 24">
                <a:extLst>
                  <a:ext uri="{FF2B5EF4-FFF2-40B4-BE49-F238E27FC236}">
                    <a16:creationId xmlns:a16="http://schemas.microsoft.com/office/drawing/2014/main" id="{930A4C59-946B-46DC-E284-C8F3696C440D}"/>
                  </a:ext>
                </a:extLst>
              </p:cNvPr>
              <p:cNvSpPr txBox="1"/>
              <p:nvPr/>
            </p:nvSpPr>
            <p:spPr>
              <a:xfrm>
                <a:off x="5715000" y="4806908"/>
                <a:ext cx="11277600" cy="67710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200" dirty="0">
                    <a:solidFill>
                      <a:srgbClr val="264559"/>
                    </a:solidFill>
                    <a:latin typeface="Montserrat"/>
                  </a:rPr>
                  <a:t>More than half the MENA population- nearly                                              - are under the age of 30</a:t>
                </a:r>
              </a:p>
            </p:txBody>
          </p:sp>
        </p:grpSp>
        <p:grpSp>
          <p:nvGrpSpPr>
            <p:cNvPr id="51" name="Group 6">
              <a:extLst>
                <a:ext uri="{FF2B5EF4-FFF2-40B4-BE49-F238E27FC236}">
                  <a16:creationId xmlns:a16="http://schemas.microsoft.com/office/drawing/2014/main" id="{E49DF85A-DC9C-370C-D7D9-10ED072D675D}"/>
                </a:ext>
              </a:extLst>
            </p:cNvPr>
            <p:cNvGrpSpPr/>
            <p:nvPr/>
          </p:nvGrpSpPr>
          <p:grpSpPr>
            <a:xfrm>
              <a:off x="5340761" y="3924300"/>
              <a:ext cx="221710" cy="221710"/>
              <a:chOff x="0" y="0"/>
              <a:chExt cx="1913890" cy="1913890"/>
            </a:xfrm>
          </p:grpSpPr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id="{81C00990-2AFA-0B8A-64D6-BBE978D373F7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64559"/>
              </a:solidFill>
            </p:spPr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6C1C08C-31EF-E05A-1F90-F99B88DAA8AA}"/>
              </a:ext>
            </a:extLst>
          </p:cNvPr>
          <p:cNvGrpSpPr/>
          <p:nvPr/>
        </p:nvGrpSpPr>
        <p:grpSpPr>
          <a:xfrm>
            <a:off x="5493161" y="4363405"/>
            <a:ext cx="11651839" cy="1023730"/>
            <a:chOff x="5340761" y="4643669"/>
            <a:chExt cx="11651839" cy="102373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30AB24A-F698-CADB-007A-7ACA47542825}"/>
                </a:ext>
              </a:extLst>
            </p:cNvPr>
            <p:cNvGrpSpPr/>
            <p:nvPr/>
          </p:nvGrpSpPr>
          <p:grpSpPr>
            <a:xfrm>
              <a:off x="5715000" y="4643669"/>
              <a:ext cx="11277600" cy="1023730"/>
              <a:chOff x="5715000" y="5955761"/>
              <a:chExt cx="11277600" cy="1023730"/>
            </a:xfrm>
          </p:grpSpPr>
          <p:sp>
            <p:nvSpPr>
              <p:cNvPr id="33" name="TextBox 23">
                <a:extLst>
                  <a:ext uri="{FF2B5EF4-FFF2-40B4-BE49-F238E27FC236}">
                    <a16:creationId xmlns:a16="http://schemas.microsoft.com/office/drawing/2014/main" id="{078F4BFD-9D24-B369-B834-35EDB3BE343B}"/>
                  </a:ext>
                </a:extLst>
              </p:cNvPr>
              <p:cNvSpPr txBox="1"/>
              <p:nvPr/>
            </p:nvSpPr>
            <p:spPr>
              <a:xfrm>
                <a:off x="8305800" y="5955761"/>
                <a:ext cx="1645045" cy="7387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005"/>
                  </a:lnSpc>
                  <a:spcBef>
                    <a:spcPct val="0"/>
                  </a:spcBef>
                </a:pPr>
                <a:r>
                  <a:rPr lang="en-US" sz="4289" dirty="0">
                    <a:solidFill>
                      <a:srgbClr val="99A867"/>
                    </a:solidFill>
                    <a:latin typeface="Montserrat Bold"/>
                  </a:rPr>
                  <a:t>32%</a:t>
                </a:r>
              </a:p>
            </p:txBody>
          </p:sp>
          <p:sp>
            <p:nvSpPr>
              <p:cNvPr id="34" name="TextBox 24">
                <a:extLst>
                  <a:ext uri="{FF2B5EF4-FFF2-40B4-BE49-F238E27FC236}">
                    <a16:creationId xmlns:a16="http://schemas.microsoft.com/office/drawing/2014/main" id="{D87CC804-8415-2179-6CC2-1933758AA136}"/>
                  </a:ext>
                </a:extLst>
              </p:cNvPr>
              <p:cNvSpPr txBox="1"/>
              <p:nvPr/>
            </p:nvSpPr>
            <p:spPr>
              <a:xfrm>
                <a:off x="5715000" y="6261922"/>
                <a:ext cx="11277600" cy="7175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948"/>
                  </a:lnSpc>
                  <a:spcBef>
                    <a:spcPct val="0"/>
                  </a:spcBef>
                </a:pPr>
                <a:r>
                  <a:rPr lang="en-US" sz="2106" dirty="0">
                    <a:solidFill>
                      <a:srgbClr val="264559"/>
                    </a:solidFill>
                    <a:latin typeface="Montserrat"/>
                  </a:rPr>
                  <a:t>Nearly 1 in 3 youth,                   aged 15 to 24 in MENA are not engaged in employment, education, or training (NEET)</a:t>
                </a:r>
              </a:p>
            </p:txBody>
          </p:sp>
        </p:grpSp>
        <p:grpSp>
          <p:nvGrpSpPr>
            <p:cNvPr id="53" name="Group 6">
              <a:extLst>
                <a:ext uri="{FF2B5EF4-FFF2-40B4-BE49-F238E27FC236}">
                  <a16:creationId xmlns:a16="http://schemas.microsoft.com/office/drawing/2014/main" id="{7CCF80B5-9EE8-0194-5F7D-CA0EDCB74171}"/>
                </a:ext>
              </a:extLst>
            </p:cNvPr>
            <p:cNvGrpSpPr/>
            <p:nvPr/>
          </p:nvGrpSpPr>
          <p:grpSpPr>
            <a:xfrm>
              <a:off x="5340761" y="5032645"/>
              <a:ext cx="221710" cy="221710"/>
              <a:chOff x="0" y="0"/>
              <a:chExt cx="1913890" cy="1913890"/>
            </a:xfrm>
          </p:grpSpPr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id="{D400FF1E-D459-31AA-0593-B0E3368F3879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BAC88D"/>
              </a:solidFill>
            </p:spPr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905F4D-1901-F6DB-BBD7-95C0B5361310}"/>
              </a:ext>
            </a:extLst>
          </p:cNvPr>
          <p:cNvGrpSpPr/>
          <p:nvPr/>
        </p:nvGrpSpPr>
        <p:grpSpPr>
          <a:xfrm>
            <a:off x="5493161" y="5578449"/>
            <a:ext cx="12261439" cy="738761"/>
            <a:chOff x="5340761" y="5747638"/>
            <a:chExt cx="12261439" cy="73876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5EB415-EACD-F3CB-BF92-A9B454D2B448}"/>
                </a:ext>
              </a:extLst>
            </p:cNvPr>
            <p:cNvGrpSpPr/>
            <p:nvPr/>
          </p:nvGrpSpPr>
          <p:grpSpPr>
            <a:xfrm>
              <a:off x="5638800" y="5747638"/>
              <a:ext cx="11963400" cy="738761"/>
              <a:chOff x="5638800" y="6438900"/>
              <a:chExt cx="11963400" cy="738761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16355F-F9DA-3396-CD37-1BC0913B4257}"/>
                  </a:ext>
                </a:extLst>
              </p:cNvPr>
              <p:cNvSpPr txBox="1"/>
              <p:nvPr/>
            </p:nvSpPr>
            <p:spPr>
              <a:xfrm>
                <a:off x="5638800" y="6687242"/>
                <a:ext cx="11277600" cy="438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948"/>
                  </a:lnSpc>
                  <a:spcBef>
                    <a:spcPct val="0"/>
                  </a:spcBef>
                </a:pPr>
                <a:r>
                  <a:rPr lang="en-US" sz="2106" dirty="0">
                    <a:solidFill>
                      <a:srgbClr val="264559"/>
                    </a:solidFill>
                    <a:latin typeface="Montserrat"/>
                  </a:rPr>
                  <a:t>The youth unemployment rate in MENA is the highest in the world at about                  </a:t>
                </a:r>
              </a:p>
            </p:txBody>
          </p:sp>
          <p:sp>
            <p:nvSpPr>
              <p:cNvPr id="40" name="TextBox 23">
                <a:extLst>
                  <a:ext uri="{FF2B5EF4-FFF2-40B4-BE49-F238E27FC236}">
                    <a16:creationId xmlns:a16="http://schemas.microsoft.com/office/drawing/2014/main" id="{D5F5817A-66D2-C4A0-1BE2-7771D3ECE3B9}"/>
                  </a:ext>
                </a:extLst>
              </p:cNvPr>
              <p:cNvSpPr txBox="1"/>
              <p:nvPr/>
            </p:nvSpPr>
            <p:spPr>
              <a:xfrm>
                <a:off x="15957155" y="6438900"/>
                <a:ext cx="1645045" cy="7387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005"/>
                  </a:lnSpc>
                  <a:spcBef>
                    <a:spcPct val="0"/>
                  </a:spcBef>
                </a:pPr>
                <a:r>
                  <a:rPr lang="en-US" sz="4289" dirty="0">
                    <a:solidFill>
                      <a:srgbClr val="264559"/>
                    </a:solidFill>
                    <a:latin typeface="Montserrat Bold"/>
                  </a:rPr>
                  <a:t>26%</a:t>
                </a:r>
              </a:p>
            </p:txBody>
          </p:sp>
        </p:grpSp>
        <p:grpSp>
          <p:nvGrpSpPr>
            <p:cNvPr id="55" name="Group 6">
              <a:extLst>
                <a:ext uri="{FF2B5EF4-FFF2-40B4-BE49-F238E27FC236}">
                  <a16:creationId xmlns:a16="http://schemas.microsoft.com/office/drawing/2014/main" id="{3B8C511C-7192-D8B8-28EA-B22563CCF3C3}"/>
                </a:ext>
              </a:extLst>
            </p:cNvPr>
            <p:cNvGrpSpPr/>
            <p:nvPr/>
          </p:nvGrpSpPr>
          <p:grpSpPr>
            <a:xfrm>
              <a:off x="5340761" y="6117018"/>
              <a:ext cx="221710" cy="221710"/>
              <a:chOff x="0" y="0"/>
              <a:chExt cx="1913890" cy="1913890"/>
            </a:xfrm>
          </p:grpSpPr>
          <p:sp>
            <p:nvSpPr>
              <p:cNvPr id="56" name="Freeform 7">
                <a:extLst>
                  <a:ext uri="{FF2B5EF4-FFF2-40B4-BE49-F238E27FC236}">
                    <a16:creationId xmlns:a16="http://schemas.microsoft.com/office/drawing/2014/main" id="{92F7B340-BD28-01CB-9317-AEDDF214292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64559"/>
              </a:solidFill>
            </p:spPr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2F653F1-C85F-045A-A5F9-39B86BACC6D2}"/>
              </a:ext>
            </a:extLst>
          </p:cNvPr>
          <p:cNvGrpSpPr/>
          <p:nvPr/>
        </p:nvGrpSpPr>
        <p:grpSpPr>
          <a:xfrm>
            <a:off x="5493161" y="6508524"/>
            <a:ext cx="11560399" cy="1415464"/>
            <a:chOff x="5340761" y="6566638"/>
            <a:chExt cx="11560399" cy="141546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7D2DD20-3F98-B58A-DD5A-E0DEDCE8C356}"/>
                </a:ext>
              </a:extLst>
            </p:cNvPr>
            <p:cNvGrpSpPr/>
            <p:nvPr/>
          </p:nvGrpSpPr>
          <p:grpSpPr>
            <a:xfrm>
              <a:off x="5623560" y="6566638"/>
              <a:ext cx="11277600" cy="1415464"/>
              <a:chOff x="5623560" y="6530846"/>
              <a:chExt cx="11277600" cy="1415464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9BE4508-134C-04AB-50B8-CA2712EF2DA5}"/>
                  </a:ext>
                </a:extLst>
              </p:cNvPr>
              <p:cNvSpPr txBox="1"/>
              <p:nvPr/>
            </p:nvSpPr>
            <p:spPr>
              <a:xfrm>
                <a:off x="5623560" y="6610072"/>
                <a:ext cx="11277600" cy="1293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ct val="0"/>
                  </a:spcBef>
                </a:pPr>
                <a:r>
                  <a:rPr lang="en-US" sz="2106" dirty="0">
                    <a:solidFill>
                      <a:srgbClr val="264559"/>
                    </a:solidFill>
                    <a:latin typeface="Montserrat"/>
                  </a:rPr>
                  <a:t>The share of informal employment is estimated at                   of total employment in Morocco,                   in Egypt, and                    in WBG</a:t>
                </a:r>
              </a:p>
            </p:txBody>
          </p:sp>
          <p:sp>
            <p:nvSpPr>
              <p:cNvPr id="43" name="TextBox 23">
                <a:extLst>
                  <a:ext uri="{FF2B5EF4-FFF2-40B4-BE49-F238E27FC236}">
                    <a16:creationId xmlns:a16="http://schemas.microsoft.com/office/drawing/2014/main" id="{70C72EA7-EEB4-7BC7-0FCF-2C63382ED7D8}"/>
                  </a:ext>
                </a:extLst>
              </p:cNvPr>
              <p:cNvSpPr txBox="1"/>
              <p:nvPr/>
            </p:nvSpPr>
            <p:spPr>
              <a:xfrm>
                <a:off x="12496800" y="6530846"/>
                <a:ext cx="1279363" cy="7387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6005"/>
                  </a:lnSpc>
                  <a:spcBef>
                    <a:spcPct val="0"/>
                  </a:spcBef>
                </a:pPr>
                <a:r>
                  <a:rPr lang="en-US" sz="4289" dirty="0">
                    <a:solidFill>
                      <a:srgbClr val="99A867"/>
                    </a:solidFill>
                    <a:latin typeface="Montserrat Bold"/>
                  </a:rPr>
                  <a:t>77%</a:t>
                </a:r>
              </a:p>
            </p:txBody>
          </p:sp>
          <p:sp>
            <p:nvSpPr>
              <p:cNvPr id="44" name="TextBox 23">
                <a:extLst>
                  <a:ext uri="{FF2B5EF4-FFF2-40B4-BE49-F238E27FC236}">
                    <a16:creationId xmlns:a16="http://schemas.microsoft.com/office/drawing/2014/main" id="{3E234E1F-E29E-12C8-EF17-4C0E34AD5953}"/>
                  </a:ext>
                </a:extLst>
              </p:cNvPr>
              <p:cNvSpPr txBox="1"/>
              <p:nvPr/>
            </p:nvSpPr>
            <p:spPr>
              <a:xfrm>
                <a:off x="7331237" y="7193407"/>
                <a:ext cx="1279363" cy="7387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6005"/>
                  </a:lnSpc>
                  <a:spcBef>
                    <a:spcPct val="0"/>
                  </a:spcBef>
                </a:pPr>
                <a:r>
                  <a:rPr lang="en-US" sz="4289" dirty="0">
                    <a:solidFill>
                      <a:srgbClr val="99A867"/>
                    </a:solidFill>
                    <a:latin typeface="Montserrat Bold"/>
                  </a:rPr>
                  <a:t>69%</a:t>
                </a:r>
              </a:p>
            </p:txBody>
          </p:sp>
          <p:sp>
            <p:nvSpPr>
              <p:cNvPr id="45" name="TextBox 23">
                <a:extLst>
                  <a:ext uri="{FF2B5EF4-FFF2-40B4-BE49-F238E27FC236}">
                    <a16:creationId xmlns:a16="http://schemas.microsoft.com/office/drawing/2014/main" id="{F63A1887-86D6-559D-8AD1-811BE4F285AA}"/>
                  </a:ext>
                </a:extLst>
              </p:cNvPr>
              <p:cNvSpPr txBox="1"/>
              <p:nvPr/>
            </p:nvSpPr>
            <p:spPr>
              <a:xfrm>
                <a:off x="10439400" y="7207549"/>
                <a:ext cx="1279363" cy="7387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6005"/>
                  </a:lnSpc>
                  <a:spcBef>
                    <a:spcPct val="0"/>
                  </a:spcBef>
                </a:pPr>
                <a:r>
                  <a:rPr lang="en-US" sz="4289" dirty="0">
                    <a:solidFill>
                      <a:srgbClr val="99A867"/>
                    </a:solidFill>
                    <a:latin typeface="Montserrat Bold"/>
                  </a:rPr>
                  <a:t>64%</a:t>
                </a:r>
              </a:p>
            </p:txBody>
          </p:sp>
        </p:grpSp>
        <p:grpSp>
          <p:nvGrpSpPr>
            <p:cNvPr id="57" name="Group 6">
              <a:extLst>
                <a:ext uri="{FF2B5EF4-FFF2-40B4-BE49-F238E27FC236}">
                  <a16:creationId xmlns:a16="http://schemas.microsoft.com/office/drawing/2014/main" id="{BE33AB2B-EE21-38CA-16F8-D66FB47E1569}"/>
                </a:ext>
              </a:extLst>
            </p:cNvPr>
            <p:cNvGrpSpPr/>
            <p:nvPr/>
          </p:nvGrpSpPr>
          <p:grpSpPr>
            <a:xfrm>
              <a:off x="5340761" y="6999869"/>
              <a:ext cx="221710" cy="221710"/>
              <a:chOff x="0" y="0"/>
              <a:chExt cx="1913890" cy="1913890"/>
            </a:xfrm>
          </p:grpSpPr>
          <p:sp>
            <p:nvSpPr>
              <p:cNvPr id="58" name="Freeform 7">
                <a:extLst>
                  <a:ext uri="{FF2B5EF4-FFF2-40B4-BE49-F238E27FC236}">
                    <a16:creationId xmlns:a16="http://schemas.microsoft.com/office/drawing/2014/main" id="{C5F68611-EEA7-98FA-95F5-11053DE2F264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BAC88D"/>
              </a:solidFill>
            </p:spPr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B7007C2-0E28-A40F-D455-99BD7F9A3B86}"/>
              </a:ext>
            </a:extLst>
          </p:cNvPr>
          <p:cNvGrpSpPr/>
          <p:nvPr/>
        </p:nvGrpSpPr>
        <p:grpSpPr>
          <a:xfrm>
            <a:off x="5493161" y="8115300"/>
            <a:ext cx="11651839" cy="712952"/>
            <a:chOff x="5340761" y="8062339"/>
            <a:chExt cx="11651839" cy="71295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5DEB651-546B-FB8C-CC88-7759334899B8}"/>
                </a:ext>
              </a:extLst>
            </p:cNvPr>
            <p:cNvGrpSpPr/>
            <p:nvPr/>
          </p:nvGrpSpPr>
          <p:grpSpPr>
            <a:xfrm>
              <a:off x="5715000" y="8062339"/>
              <a:ext cx="11277600" cy="712952"/>
              <a:chOff x="5715000" y="8062339"/>
              <a:chExt cx="11277600" cy="712952"/>
            </a:xfrm>
          </p:grpSpPr>
          <p:sp>
            <p:nvSpPr>
              <p:cNvPr id="35" name="TextBox 24">
                <a:extLst>
                  <a:ext uri="{FF2B5EF4-FFF2-40B4-BE49-F238E27FC236}">
                    <a16:creationId xmlns:a16="http://schemas.microsoft.com/office/drawing/2014/main" id="{771BA769-4E58-F17A-B6F9-054328C5EA7C}"/>
                  </a:ext>
                </a:extLst>
              </p:cNvPr>
              <p:cNvSpPr txBox="1"/>
              <p:nvPr/>
            </p:nvSpPr>
            <p:spPr>
              <a:xfrm>
                <a:off x="5715000" y="8379228"/>
                <a:ext cx="11277600" cy="34567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948"/>
                  </a:lnSpc>
                  <a:spcBef>
                    <a:spcPct val="0"/>
                  </a:spcBef>
                </a:pPr>
                <a:r>
                  <a:rPr lang="en-US" sz="2106" dirty="0">
                    <a:solidFill>
                      <a:srgbClr val="264559"/>
                    </a:solidFill>
                    <a:latin typeface="Montserrat"/>
                  </a:rPr>
                  <a:t>Female labor participation is at about</a:t>
                </a:r>
              </a:p>
            </p:txBody>
          </p:sp>
          <p:sp>
            <p:nvSpPr>
              <p:cNvPr id="48" name="TextBox 23">
                <a:extLst>
                  <a:ext uri="{FF2B5EF4-FFF2-40B4-BE49-F238E27FC236}">
                    <a16:creationId xmlns:a16="http://schemas.microsoft.com/office/drawing/2014/main" id="{CEA452C6-EFFB-D9F4-7342-5F059F34E1BB}"/>
                  </a:ext>
                </a:extLst>
              </p:cNvPr>
              <p:cNvSpPr txBox="1"/>
              <p:nvPr/>
            </p:nvSpPr>
            <p:spPr>
              <a:xfrm>
                <a:off x="10836437" y="8062339"/>
                <a:ext cx="6156163" cy="7129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6005"/>
                  </a:lnSpc>
                  <a:spcBef>
                    <a:spcPct val="0"/>
                  </a:spcBef>
                </a:pPr>
                <a:r>
                  <a:rPr lang="en-US" sz="4289" dirty="0">
                    <a:solidFill>
                      <a:srgbClr val="264559"/>
                    </a:solidFill>
                    <a:latin typeface="Montserrat Bold"/>
                  </a:rPr>
                  <a:t>77%</a:t>
                </a:r>
                <a:r>
                  <a:rPr lang="en-US" sz="2800" dirty="0">
                    <a:solidFill>
                      <a:srgbClr val="264559"/>
                    </a:solidFill>
                    <a:latin typeface="Montserrat Bold"/>
                  </a:rPr>
                  <a:t>; the lowest in the world  </a:t>
                </a:r>
                <a:endParaRPr lang="en-US" sz="4289" dirty="0">
                  <a:solidFill>
                    <a:srgbClr val="264559"/>
                  </a:solidFill>
                  <a:latin typeface="Montserrat Bold"/>
                </a:endParaRPr>
              </a:p>
            </p:txBody>
          </p:sp>
        </p:grpSp>
        <p:grpSp>
          <p:nvGrpSpPr>
            <p:cNvPr id="59" name="Group 6">
              <a:extLst>
                <a:ext uri="{FF2B5EF4-FFF2-40B4-BE49-F238E27FC236}">
                  <a16:creationId xmlns:a16="http://schemas.microsoft.com/office/drawing/2014/main" id="{2E222ADE-5125-5153-582C-EA982EDADD7A}"/>
                </a:ext>
              </a:extLst>
            </p:cNvPr>
            <p:cNvGrpSpPr/>
            <p:nvPr/>
          </p:nvGrpSpPr>
          <p:grpSpPr>
            <a:xfrm>
              <a:off x="5340761" y="8418815"/>
              <a:ext cx="221710" cy="221710"/>
              <a:chOff x="0" y="0"/>
              <a:chExt cx="1913890" cy="1913890"/>
            </a:xfrm>
          </p:grpSpPr>
          <p:sp>
            <p:nvSpPr>
              <p:cNvPr id="60" name="Freeform 7">
                <a:extLst>
                  <a:ext uri="{FF2B5EF4-FFF2-40B4-BE49-F238E27FC236}">
                    <a16:creationId xmlns:a16="http://schemas.microsoft.com/office/drawing/2014/main" id="{E8223B78-45C0-AE2E-6BFC-C3C4CAD2F4E1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64559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418945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46816" y="0"/>
            <a:ext cx="4841184" cy="10287000"/>
            <a:chOff x="0" y="0"/>
            <a:chExt cx="1766077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6077" cy="3752726"/>
            </a:xfrm>
            <a:custGeom>
              <a:avLst/>
              <a:gdLst/>
              <a:ahLst/>
              <a:cxnLst/>
              <a:rect l="l" t="t" r="r" b="b"/>
              <a:pathLst>
                <a:path w="1766077" h="3752726">
                  <a:moveTo>
                    <a:pt x="0" y="0"/>
                  </a:moveTo>
                  <a:lnTo>
                    <a:pt x="1766077" y="0"/>
                  </a:lnTo>
                  <a:lnTo>
                    <a:pt x="1766077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36596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7695290"/>
            <a:ext cx="334857" cy="1563010"/>
            <a:chOff x="0" y="0"/>
            <a:chExt cx="505184" cy="23580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5184" cy="2358041"/>
            </a:xfrm>
            <a:custGeom>
              <a:avLst/>
              <a:gdLst/>
              <a:ahLst/>
              <a:cxnLst/>
              <a:rect l="l" t="t" r="r" b="b"/>
              <a:pathLst>
                <a:path w="505184" h="2358041">
                  <a:moveTo>
                    <a:pt x="0" y="0"/>
                  </a:moveTo>
                  <a:lnTo>
                    <a:pt x="505184" y="0"/>
                  </a:lnTo>
                  <a:lnTo>
                    <a:pt x="505184" y="2358041"/>
                  </a:lnTo>
                  <a:lnTo>
                    <a:pt x="0" y="2358041"/>
                  </a:lnTo>
                  <a:close/>
                </a:path>
              </a:pathLst>
            </a:custGeom>
            <a:solidFill>
              <a:srgbClr val="BAC88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206089" y="9072738"/>
            <a:ext cx="829458" cy="9304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73800" y="1743662"/>
            <a:ext cx="8208400" cy="2113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dirty="0">
                <a:solidFill>
                  <a:srgbClr val="264559"/>
                </a:solidFill>
                <a:latin typeface="Montserrat Extra-Bold"/>
              </a:rPr>
              <a:t>THE SCOPE OF THE REPORT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3800" y="4223275"/>
            <a:ext cx="700265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264559"/>
                </a:solidFill>
                <a:latin typeface="Montserrat"/>
              </a:rPr>
              <a:t>Focused on examining how </a:t>
            </a:r>
            <a:r>
              <a:rPr lang="en-US" sz="2000" b="1" dirty="0">
                <a:solidFill>
                  <a:srgbClr val="264559"/>
                </a:solidFill>
                <a:latin typeface="Montserrat"/>
              </a:rPr>
              <a:t>lack of contestability impacted job creation 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B632F38F-7826-8D07-8746-926ECE5B7AF2}"/>
              </a:ext>
            </a:extLst>
          </p:cNvPr>
          <p:cNvSpPr txBox="1"/>
          <p:nvPr/>
        </p:nvSpPr>
        <p:spPr>
          <a:xfrm>
            <a:off x="1743320" y="5338125"/>
            <a:ext cx="700265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264559"/>
                </a:solidFill>
                <a:latin typeface="Montserrat"/>
              </a:rPr>
              <a:t>The case studies looked at how </a:t>
            </a:r>
            <a:r>
              <a:rPr lang="en-US" sz="2000" b="1" dirty="0">
                <a:solidFill>
                  <a:srgbClr val="264559"/>
                </a:solidFill>
                <a:latin typeface="Montserrat"/>
              </a:rPr>
              <a:t>technology enhances contestability </a:t>
            </a:r>
            <a:r>
              <a:rPr lang="en-US" sz="2000" dirty="0">
                <a:solidFill>
                  <a:srgbClr val="264559"/>
                </a:solidFill>
                <a:latin typeface="Montserrat"/>
              </a:rPr>
              <a:t>and </a:t>
            </a:r>
            <a:r>
              <a:rPr lang="en-US" sz="2000" b="1" dirty="0">
                <a:solidFill>
                  <a:srgbClr val="264559"/>
                </a:solidFill>
                <a:latin typeface="Montserrat"/>
              </a:rPr>
              <a:t>boosts entrepreneurship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23A885-FA01-AB94-E936-858454498787}"/>
              </a:ext>
            </a:extLst>
          </p:cNvPr>
          <p:cNvGrpSpPr/>
          <p:nvPr/>
        </p:nvGrpSpPr>
        <p:grpSpPr>
          <a:xfrm>
            <a:off x="1743320" y="6452975"/>
            <a:ext cx="7002654" cy="954107"/>
            <a:chOff x="1491086" y="6590967"/>
            <a:chExt cx="7002654" cy="954107"/>
          </a:xfrm>
        </p:grpSpPr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96A56B77-BCD7-747E-C892-F915AFBB9725}"/>
                </a:ext>
              </a:extLst>
            </p:cNvPr>
            <p:cNvSpPr txBox="1"/>
            <p:nvPr/>
          </p:nvSpPr>
          <p:spPr>
            <a:xfrm>
              <a:off x="1491086" y="6590967"/>
              <a:ext cx="7002654" cy="938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rgbClr val="264559"/>
                  </a:solidFill>
                  <a:latin typeface="Montserrat" pitchFamily="2" charset="0"/>
                </a:rPr>
                <a:t>Seven Case Studies</a:t>
              </a:r>
            </a:p>
            <a:p>
              <a:pPr>
                <a:spcBef>
                  <a:spcPct val="0"/>
                </a:spcBef>
              </a:pPr>
              <a:endParaRPr lang="en-US" sz="500" dirty="0">
                <a:solidFill>
                  <a:srgbClr val="264559"/>
                </a:solidFill>
                <a:latin typeface="Montserrat" pitchFamily="2" charset="0"/>
              </a:endParaRPr>
            </a:p>
            <a:p>
              <a:pPr marL="342900" indent="-3429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9A766"/>
                  </a:solidFill>
                  <a:latin typeface="Montserrat" pitchFamily="2" charset="0"/>
                </a:rPr>
                <a:t>KSA</a:t>
              </a:r>
            </a:p>
            <a:p>
              <a:pPr marL="342900" indent="-3429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9A766"/>
                  </a:solidFill>
                  <a:latin typeface="Montserrat" pitchFamily="2" charset="0"/>
                </a:rPr>
                <a:t>Bahrain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E25D4F-6025-002D-A901-B350A9DA6452}"/>
                </a:ext>
              </a:extLst>
            </p:cNvPr>
            <p:cNvSpPr txBox="1"/>
            <p:nvPr/>
          </p:nvSpPr>
          <p:spPr>
            <a:xfrm>
              <a:off x="3001264" y="6898743"/>
              <a:ext cx="1600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9A766"/>
                  </a:solidFill>
                  <a:latin typeface="Montserrat" pitchFamily="2" charset="0"/>
                </a:rPr>
                <a:t>Egypt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9A766"/>
                  </a:solidFill>
                  <a:latin typeface="Montserrat" pitchFamily="2" charset="0"/>
                </a:rPr>
                <a:t>Morocco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883185-0A27-D90A-EE9C-903364CBC006}"/>
                </a:ext>
              </a:extLst>
            </p:cNvPr>
            <p:cNvSpPr txBox="1"/>
            <p:nvPr/>
          </p:nvSpPr>
          <p:spPr>
            <a:xfrm>
              <a:off x="4601464" y="6898743"/>
              <a:ext cx="1295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9A766"/>
                  </a:solidFill>
                  <a:latin typeface="Montserrat" pitchFamily="2" charset="0"/>
                </a:rPr>
                <a:t>Jordan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9A766"/>
                  </a:solidFill>
                  <a:latin typeface="Montserrat" pitchFamily="2" charset="0"/>
                </a:rPr>
                <a:t>WBG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23ECE9-5148-3014-0994-4E1986C7FE8C}"/>
                </a:ext>
              </a:extLst>
            </p:cNvPr>
            <p:cNvSpPr txBox="1"/>
            <p:nvPr/>
          </p:nvSpPr>
          <p:spPr>
            <a:xfrm>
              <a:off x="5951690" y="6898743"/>
              <a:ext cx="14945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9A766"/>
                  </a:solidFill>
                  <a:latin typeface="Montserrat" pitchFamily="2" charset="0"/>
                </a:rPr>
                <a:t>Lebanon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88F24B-4827-1804-69CA-3D710DAEC868}"/>
              </a:ext>
            </a:extLst>
          </p:cNvPr>
          <p:cNvGrpSpPr/>
          <p:nvPr/>
        </p:nvGrpSpPr>
        <p:grpSpPr>
          <a:xfrm>
            <a:off x="1749550" y="7906378"/>
            <a:ext cx="7002654" cy="970922"/>
            <a:chOff x="1491086" y="6590967"/>
            <a:chExt cx="7002654" cy="970922"/>
          </a:xfrm>
        </p:grpSpPr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B15F03C8-A3EA-5EB3-3870-437E23058008}"/>
                </a:ext>
              </a:extLst>
            </p:cNvPr>
            <p:cNvSpPr txBox="1"/>
            <p:nvPr/>
          </p:nvSpPr>
          <p:spPr>
            <a:xfrm>
              <a:off x="1491086" y="6590967"/>
              <a:ext cx="7002654" cy="938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rgbClr val="264559"/>
                  </a:solidFill>
                  <a:latin typeface="Montserrat" pitchFamily="2" charset="0"/>
                </a:rPr>
                <a:t>Examined sectors</a:t>
              </a:r>
            </a:p>
            <a:p>
              <a:pPr>
                <a:spcBef>
                  <a:spcPct val="0"/>
                </a:spcBef>
              </a:pPr>
              <a:endParaRPr lang="en-US" sz="500" dirty="0">
                <a:solidFill>
                  <a:srgbClr val="264559"/>
                </a:solidFill>
                <a:latin typeface="Montserrat" pitchFamily="2" charset="0"/>
              </a:endParaRPr>
            </a:p>
            <a:p>
              <a:pPr marL="342900" indent="-3429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9A766"/>
                  </a:solidFill>
                  <a:latin typeface="Montserrat" pitchFamily="2" charset="0"/>
                </a:rPr>
                <a:t>Education</a:t>
              </a:r>
            </a:p>
            <a:p>
              <a:pPr marL="342900" indent="-3429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9A766"/>
                  </a:solidFill>
                  <a:latin typeface="Montserrat" pitchFamily="2" charset="0"/>
                </a:rPr>
                <a:t>Health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72FCCD-A091-6625-80A7-DAF27106575B}"/>
                </a:ext>
              </a:extLst>
            </p:cNvPr>
            <p:cNvSpPr txBox="1"/>
            <p:nvPr/>
          </p:nvSpPr>
          <p:spPr>
            <a:xfrm>
              <a:off x="3185754" y="6915558"/>
              <a:ext cx="36423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9A766"/>
                  </a:solidFill>
                  <a:latin typeface="Montserrat" pitchFamily="2" charset="0"/>
                </a:rPr>
                <a:t>Delivery and supply chain</a:t>
              </a:r>
            </a:p>
            <a:p>
              <a:pPr marL="342900" indent="-3429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99A766"/>
                  </a:solidFill>
                  <a:latin typeface="Montserrat" pitchFamily="2" charset="0"/>
                </a:rPr>
                <a:t>Manufacturing</a:t>
              </a:r>
            </a:p>
          </p:txBody>
        </p:sp>
      </p:grpSp>
      <p:pic>
        <p:nvPicPr>
          <p:cNvPr id="28" name="Picture 23">
            <a:extLst>
              <a:ext uri="{FF2B5EF4-FFF2-40B4-BE49-F238E27FC236}">
                <a16:creationId xmlns:a16="http://schemas.microsoft.com/office/drawing/2014/main" id="{D4E096DB-5371-23E3-A924-BAC26980CA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06089" y="9078181"/>
            <a:ext cx="829458" cy="93044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CAC6B2B-5D5C-7B7E-5ABE-6D946EC5D974}"/>
              </a:ext>
            </a:extLst>
          </p:cNvPr>
          <p:cNvGrpSpPr/>
          <p:nvPr/>
        </p:nvGrpSpPr>
        <p:grpSpPr>
          <a:xfrm>
            <a:off x="10851648" y="792480"/>
            <a:ext cx="5260524" cy="8458200"/>
            <a:chOff x="10952648" y="1028700"/>
            <a:chExt cx="4975876" cy="8111453"/>
          </a:xfrm>
        </p:grpSpPr>
        <p:pic>
          <p:nvPicPr>
            <p:cNvPr id="5" name="Picture 5">
              <a:hlinkClick r:id="rId4"/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255" b="-4255"/>
            <a:stretch/>
          </p:blipFill>
          <p:spPr>
            <a:xfrm>
              <a:off x="10952648" y="1028700"/>
              <a:ext cx="4975876" cy="7086600"/>
            </a:xfrm>
            <a:prstGeom prst="rect">
              <a:avLst/>
            </a:prstGeom>
          </p:spPr>
        </p:pic>
        <p:sp>
          <p:nvSpPr>
            <p:cNvPr id="32" name="Freeform 20">
              <a:hlinkClick r:id="rId4"/>
              <a:extLst>
                <a:ext uri="{FF2B5EF4-FFF2-40B4-BE49-F238E27FC236}">
                  <a16:creationId xmlns:a16="http://schemas.microsoft.com/office/drawing/2014/main" id="{07598988-06E7-83F4-43CC-E8467057C56B}"/>
                </a:ext>
              </a:extLst>
            </p:cNvPr>
            <p:cNvSpPr/>
            <p:nvPr/>
          </p:nvSpPr>
          <p:spPr>
            <a:xfrm>
              <a:off x="10952648" y="8280423"/>
              <a:ext cx="4975875" cy="859730"/>
            </a:xfrm>
            <a:custGeom>
              <a:avLst/>
              <a:gdLst/>
              <a:ahLst/>
              <a:cxnLst/>
              <a:rect l="l" t="t" r="r" b="b"/>
              <a:pathLst>
                <a:path w="7826849" h="2052375">
                  <a:moveTo>
                    <a:pt x="0" y="0"/>
                  </a:moveTo>
                  <a:lnTo>
                    <a:pt x="7826849" y="0"/>
                  </a:lnTo>
                  <a:lnTo>
                    <a:pt x="7826849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BAC88D"/>
            </a:solidFill>
          </p:spPr>
        </p:sp>
        <p:sp>
          <p:nvSpPr>
            <p:cNvPr id="33" name="TextBox 24">
              <a:extLst>
                <a:ext uri="{FF2B5EF4-FFF2-40B4-BE49-F238E27FC236}">
                  <a16:creationId xmlns:a16="http://schemas.microsoft.com/office/drawing/2014/main" id="{0A88DA3B-9865-C3D7-DE07-EB14DADBC787}"/>
                </a:ext>
              </a:extLst>
            </p:cNvPr>
            <p:cNvSpPr txBox="1"/>
            <p:nvPr/>
          </p:nvSpPr>
          <p:spPr>
            <a:xfrm>
              <a:off x="11807501" y="8537885"/>
              <a:ext cx="3278629" cy="3067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FFFFFF"/>
                  </a:solidFill>
                  <a:latin typeface="Montserrat Bold"/>
                </a:rPr>
                <a:t>READ THE REPORT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t="-74" r="25392" b="74"/>
          <a:stretch/>
        </p:blipFill>
        <p:spPr>
          <a:xfrm>
            <a:off x="9144000" y="0"/>
            <a:ext cx="4587320" cy="102870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06089" y="9072738"/>
            <a:ext cx="829458" cy="9304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FB4BE05-9A3B-830B-5DF5-70132AA0C2F7}"/>
              </a:ext>
            </a:extLst>
          </p:cNvPr>
          <p:cNvGrpSpPr/>
          <p:nvPr/>
        </p:nvGrpSpPr>
        <p:grpSpPr>
          <a:xfrm>
            <a:off x="1143000" y="1450058"/>
            <a:ext cx="6824791" cy="7386884"/>
            <a:chOff x="10434509" y="1569593"/>
            <a:chExt cx="6824791" cy="7386884"/>
          </a:xfrm>
        </p:grpSpPr>
        <p:sp>
          <p:nvSpPr>
            <p:cNvPr id="16" name="TextBox 16"/>
            <p:cNvSpPr txBox="1"/>
            <p:nvPr/>
          </p:nvSpPr>
          <p:spPr>
            <a:xfrm>
              <a:off x="10449829" y="1569593"/>
              <a:ext cx="6809471" cy="2462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4000" dirty="0">
                  <a:solidFill>
                    <a:srgbClr val="264559"/>
                  </a:solidFill>
                  <a:latin typeface="Montserrat Extra-Bold"/>
                </a:rPr>
                <a:t>APPROACH TO UNDERSTANDING HOW TECHNOLOGY BOOSTS ENTREPRENEURSHIP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39A849F-B2FD-0637-6343-A0DD0B8BA0F5}"/>
                </a:ext>
              </a:extLst>
            </p:cNvPr>
            <p:cNvGrpSpPr/>
            <p:nvPr/>
          </p:nvGrpSpPr>
          <p:grpSpPr>
            <a:xfrm>
              <a:off x="10449829" y="4686300"/>
              <a:ext cx="6466571" cy="685800"/>
              <a:chOff x="10449829" y="4482044"/>
              <a:chExt cx="6466571" cy="6858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E8AC8A4-97BB-0E58-9CC8-84ECD520B0F2}"/>
                  </a:ext>
                </a:extLst>
              </p:cNvPr>
              <p:cNvGrpSpPr/>
              <p:nvPr/>
            </p:nvGrpSpPr>
            <p:grpSpPr>
              <a:xfrm>
                <a:off x="10449829" y="4482044"/>
                <a:ext cx="690691" cy="685800"/>
                <a:chOff x="1461669" y="3958744"/>
                <a:chExt cx="801950" cy="801950"/>
              </a:xfrm>
            </p:grpSpPr>
            <p:grpSp>
              <p:nvGrpSpPr>
                <p:cNvPr id="33" name="Group 9">
                  <a:extLst>
                    <a:ext uri="{FF2B5EF4-FFF2-40B4-BE49-F238E27FC236}">
                      <a16:creationId xmlns:a16="http://schemas.microsoft.com/office/drawing/2014/main" id="{723B6FAA-1CC3-FD54-290D-49471A708904}"/>
                    </a:ext>
                  </a:extLst>
                </p:cNvPr>
                <p:cNvGrpSpPr/>
                <p:nvPr/>
              </p:nvGrpSpPr>
              <p:grpSpPr>
                <a:xfrm>
                  <a:off x="1461669" y="3958744"/>
                  <a:ext cx="801950" cy="801950"/>
                  <a:chOff x="0" y="0"/>
                  <a:chExt cx="1913890" cy="1913890"/>
                </a:xfrm>
              </p:grpSpPr>
              <p:sp>
                <p:nvSpPr>
                  <p:cNvPr id="35" name="Freeform 10">
                    <a:extLst>
                      <a:ext uri="{FF2B5EF4-FFF2-40B4-BE49-F238E27FC236}">
                        <a16:creationId xmlns:a16="http://schemas.microsoft.com/office/drawing/2014/main" id="{78EB4898-F326-2D1C-D34F-A98AEEAF691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913890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3890" h="1913890">
                        <a:moveTo>
                          <a:pt x="0" y="0"/>
                        </a:moveTo>
                        <a:lnTo>
                          <a:pt x="1913890" y="0"/>
                        </a:lnTo>
                        <a:lnTo>
                          <a:pt x="1913890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BAC88D"/>
                  </a:solidFill>
                </p:spPr>
              </p:sp>
            </p:grpSp>
            <p:sp>
              <p:nvSpPr>
                <p:cNvPr id="34" name="TextBox 11">
                  <a:extLst>
                    <a:ext uri="{FF2B5EF4-FFF2-40B4-BE49-F238E27FC236}">
                      <a16:creationId xmlns:a16="http://schemas.microsoft.com/office/drawing/2014/main" id="{37161FFE-3FEA-0994-047C-3564C370FA74}"/>
                    </a:ext>
                  </a:extLst>
                </p:cNvPr>
                <p:cNvSpPr txBox="1"/>
                <p:nvPr/>
              </p:nvSpPr>
              <p:spPr>
                <a:xfrm>
                  <a:off x="1461669" y="4153999"/>
                  <a:ext cx="801950" cy="3727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079"/>
                    </a:lnSpc>
                    <a:spcBef>
                      <a:spcPct val="0"/>
                    </a:spcBef>
                  </a:pPr>
                  <a:r>
                    <a:rPr lang="en-US" sz="2199" dirty="0">
                      <a:solidFill>
                        <a:srgbClr val="FFFFFF"/>
                      </a:solidFill>
                      <a:latin typeface="Montserrat Bold"/>
                    </a:rPr>
                    <a:t>01</a:t>
                  </a:r>
                </a:p>
              </p:txBody>
            </p:sp>
          </p:grpSp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3795E221-FE6C-49AD-98C2-090614964C4F}"/>
                  </a:ext>
                </a:extLst>
              </p:cNvPr>
              <p:cNvSpPr txBox="1"/>
              <p:nvPr/>
            </p:nvSpPr>
            <p:spPr>
              <a:xfrm>
                <a:off x="11594733" y="4482044"/>
                <a:ext cx="5321667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>
                    <a:solidFill>
                      <a:srgbClr val="171616"/>
                    </a:solidFill>
                    <a:latin typeface="Montserrat" pitchFamily="2" charset="0"/>
                  </a:rPr>
                  <a:t>Human-centered Design – focus on the entrepreneur's experience 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DEFEAE9-9B16-E749-06BD-302D9CE98F0E}"/>
                </a:ext>
              </a:extLst>
            </p:cNvPr>
            <p:cNvGrpSpPr/>
            <p:nvPr/>
          </p:nvGrpSpPr>
          <p:grpSpPr>
            <a:xfrm>
              <a:off x="10449829" y="6051947"/>
              <a:ext cx="6466571" cy="685800"/>
              <a:chOff x="10449829" y="5807324"/>
              <a:chExt cx="6466571" cy="685800"/>
            </a:xfrm>
          </p:grpSpPr>
          <p:sp>
            <p:nvSpPr>
              <p:cNvPr id="37" name="TextBox 18">
                <a:extLst>
                  <a:ext uri="{FF2B5EF4-FFF2-40B4-BE49-F238E27FC236}">
                    <a16:creationId xmlns:a16="http://schemas.microsoft.com/office/drawing/2014/main" id="{630F853E-788E-ACAD-6341-AB4CA3FEB744}"/>
                  </a:ext>
                </a:extLst>
              </p:cNvPr>
              <p:cNvSpPr txBox="1"/>
              <p:nvPr/>
            </p:nvSpPr>
            <p:spPr>
              <a:xfrm>
                <a:off x="11594733" y="5807324"/>
                <a:ext cx="5321667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>
                    <a:solidFill>
                      <a:srgbClr val="171616"/>
                    </a:solidFill>
                    <a:latin typeface="Montserrat" pitchFamily="2" charset="0"/>
                  </a:rPr>
                  <a:t>How entrepreneurs enter and exit the market</a:t>
                </a: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750F3450-59DA-37E8-6B29-5572702EC2C7}"/>
                  </a:ext>
                </a:extLst>
              </p:cNvPr>
              <p:cNvGrpSpPr/>
              <p:nvPr/>
            </p:nvGrpSpPr>
            <p:grpSpPr>
              <a:xfrm>
                <a:off x="10449829" y="5807324"/>
                <a:ext cx="690691" cy="685800"/>
                <a:chOff x="1461669" y="3958744"/>
                <a:chExt cx="801950" cy="801950"/>
              </a:xfrm>
            </p:grpSpPr>
            <p:grpSp>
              <p:nvGrpSpPr>
                <p:cNvPr id="39" name="Group 9">
                  <a:extLst>
                    <a:ext uri="{FF2B5EF4-FFF2-40B4-BE49-F238E27FC236}">
                      <a16:creationId xmlns:a16="http://schemas.microsoft.com/office/drawing/2014/main" id="{0223F99B-F8B0-5853-6DB7-C771FD444587}"/>
                    </a:ext>
                  </a:extLst>
                </p:cNvPr>
                <p:cNvGrpSpPr/>
                <p:nvPr/>
              </p:nvGrpSpPr>
              <p:grpSpPr>
                <a:xfrm>
                  <a:off x="1461669" y="3958744"/>
                  <a:ext cx="801950" cy="801950"/>
                  <a:chOff x="0" y="0"/>
                  <a:chExt cx="1913890" cy="1913890"/>
                </a:xfrm>
              </p:grpSpPr>
              <p:sp>
                <p:nvSpPr>
                  <p:cNvPr id="41" name="Freeform 10">
                    <a:extLst>
                      <a:ext uri="{FF2B5EF4-FFF2-40B4-BE49-F238E27FC236}">
                        <a16:creationId xmlns:a16="http://schemas.microsoft.com/office/drawing/2014/main" id="{81F83FE8-2B44-74DE-7ABA-310D0D8BC7C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913890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3890" h="1913890">
                        <a:moveTo>
                          <a:pt x="0" y="0"/>
                        </a:moveTo>
                        <a:lnTo>
                          <a:pt x="1913890" y="0"/>
                        </a:lnTo>
                        <a:lnTo>
                          <a:pt x="1913890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BAC88D"/>
                  </a:solidFill>
                </p:spPr>
              </p:sp>
            </p:grpSp>
            <p:sp>
              <p:nvSpPr>
                <p:cNvPr id="40" name="TextBox 11">
                  <a:extLst>
                    <a:ext uri="{FF2B5EF4-FFF2-40B4-BE49-F238E27FC236}">
                      <a16:creationId xmlns:a16="http://schemas.microsoft.com/office/drawing/2014/main" id="{A82E95DC-3A31-23E2-B971-4020ABF991B7}"/>
                    </a:ext>
                  </a:extLst>
                </p:cNvPr>
                <p:cNvSpPr txBox="1"/>
                <p:nvPr/>
              </p:nvSpPr>
              <p:spPr>
                <a:xfrm>
                  <a:off x="1461669" y="4153999"/>
                  <a:ext cx="801950" cy="3727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079"/>
                    </a:lnSpc>
                    <a:spcBef>
                      <a:spcPct val="0"/>
                    </a:spcBef>
                  </a:pPr>
                  <a:r>
                    <a:rPr lang="en-US" sz="2199" dirty="0">
                      <a:solidFill>
                        <a:srgbClr val="FFFFFF"/>
                      </a:solidFill>
                      <a:latin typeface="Montserrat Bold"/>
                    </a:rPr>
                    <a:t>02</a:t>
                  </a:r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2266FF9-16E8-84BB-B9EF-E81DC53D8CAA}"/>
                </a:ext>
              </a:extLst>
            </p:cNvPr>
            <p:cNvGrpSpPr/>
            <p:nvPr/>
          </p:nvGrpSpPr>
          <p:grpSpPr>
            <a:xfrm>
              <a:off x="10434509" y="7417594"/>
              <a:ext cx="6466571" cy="1538883"/>
              <a:chOff x="10434509" y="7417594"/>
              <a:chExt cx="6466571" cy="1538883"/>
            </a:xfrm>
          </p:grpSpPr>
          <p:sp>
            <p:nvSpPr>
              <p:cNvPr id="43" name="TextBox 19">
                <a:extLst>
                  <a:ext uri="{FF2B5EF4-FFF2-40B4-BE49-F238E27FC236}">
                    <a16:creationId xmlns:a16="http://schemas.microsoft.com/office/drawing/2014/main" id="{142A32A4-5713-AB73-699C-AC233D916333}"/>
                  </a:ext>
                </a:extLst>
              </p:cNvPr>
              <p:cNvSpPr txBox="1"/>
              <p:nvPr/>
            </p:nvSpPr>
            <p:spPr>
              <a:xfrm>
                <a:off x="11579413" y="7417594"/>
                <a:ext cx="5321667" cy="153888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>
                    <a:solidFill>
                      <a:srgbClr val="171616"/>
                    </a:solidFill>
                    <a:latin typeface="Montserrat" pitchFamily="2" charset="0"/>
                  </a:rPr>
                  <a:t>Link macro-level quantitative indicators (regulations and policies) with the entrepreneur’s own challenges: Gender law, labor market regulations, and product market regulations.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FBEB868-CC2B-22F8-5FCA-7ED7266A0245}"/>
                  </a:ext>
                </a:extLst>
              </p:cNvPr>
              <p:cNvGrpSpPr/>
              <p:nvPr/>
            </p:nvGrpSpPr>
            <p:grpSpPr>
              <a:xfrm>
                <a:off x="10434509" y="7493794"/>
                <a:ext cx="690691" cy="685800"/>
                <a:chOff x="1461669" y="3958744"/>
                <a:chExt cx="801950" cy="801950"/>
              </a:xfrm>
            </p:grpSpPr>
            <p:grpSp>
              <p:nvGrpSpPr>
                <p:cNvPr id="45" name="Group 9">
                  <a:extLst>
                    <a:ext uri="{FF2B5EF4-FFF2-40B4-BE49-F238E27FC236}">
                      <a16:creationId xmlns:a16="http://schemas.microsoft.com/office/drawing/2014/main" id="{60D41C27-FE5D-E6AE-19CC-65C0041B4F49}"/>
                    </a:ext>
                  </a:extLst>
                </p:cNvPr>
                <p:cNvGrpSpPr/>
                <p:nvPr/>
              </p:nvGrpSpPr>
              <p:grpSpPr>
                <a:xfrm>
                  <a:off x="1461669" y="3958744"/>
                  <a:ext cx="801950" cy="801950"/>
                  <a:chOff x="0" y="0"/>
                  <a:chExt cx="1913890" cy="1913890"/>
                </a:xfrm>
              </p:grpSpPr>
              <p:sp>
                <p:nvSpPr>
                  <p:cNvPr id="47" name="Freeform 10">
                    <a:extLst>
                      <a:ext uri="{FF2B5EF4-FFF2-40B4-BE49-F238E27FC236}">
                        <a16:creationId xmlns:a16="http://schemas.microsoft.com/office/drawing/2014/main" id="{4DA4EE6E-F440-F40B-DB0E-4EFCC90E738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913890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3890" h="1913890">
                        <a:moveTo>
                          <a:pt x="0" y="0"/>
                        </a:moveTo>
                        <a:lnTo>
                          <a:pt x="1913890" y="0"/>
                        </a:lnTo>
                        <a:lnTo>
                          <a:pt x="1913890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BAC88D"/>
                  </a:solidFill>
                </p:spPr>
              </p:sp>
            </p:grpSp>
            <p:sp>
              <p:nvSpPr>
                <p:cNvPr id="46" name="TextBox 11">
                  <a:extLst>
                    <a:ext uri="{FF2B5EF4-FFF2-40B4-BE49-F238E27FC236}">
                      <a16:creationId xmlns:a16="http://schemas.microsoft.com/office/drawing/2014/main" id="{68099ED0-4702-FD98-0068-B09D9B39A383}"/>
                    </a:ext>
                  </a:extLst>
                </p:cNvPr>
                <p:cNvSpPr txBox="1"/>
                <p:nvPr/>
              </p:nvSpPr>
              <p:spPr>
                <a:xfrm>
                  <a:off x="1461669" y="4153999"/>
                  <a:ext cx="801950" cy="3727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079"/>
                    </a:lnSpc>
                    <a:spcBef>
                      <a:spcPct val="0"/>
                    </a:spcBef>
                  </a:pPr>
                  <a:r>
                    <a:rPr lang="en-US" sz="2199" dirty="0">
                      <a:solidFill>
                        <a:srgbClr val="FFFFFF"/>
                      </a:solidFill>
                      <a:latin typeface="Montserrat Bold"/>
                    </a:rPr>
                    <a:t>03</a:t>
                  </a:r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81DD4F-2CD1-35E9-1760-C1D4BF52B6B2}"/>
              </a:ext>
            </a:extLst>
          </p:cNvPr>
          <p:cNvGrpSpPr/>
          <p:nvPr/>
        </p:nvGrpSpPr>
        <p:grpSpPr>
          <a:xfrm>
            <a:off x="13737895" y="-7620"/>
            <a:ext cx="4550105" cy="10287000"/>
            <a:chOff x="0" y="0"/>
            <a:chExt cx="4550105" cy="10287000"/>
          </a:xfrm>
          <a:solidFill>
            <a:srgbClr val="36596F"/>
          </a:solidFill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550105" cy="10287000"/>
              <a:chOff x="0" y="0"/>
              <a:chExt cx="1659891" cy="3752725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659891" cy="3752726"/>
              </a:xfrm>
              <a:custGeom>
                <a:avLst/>
                <a:gdLst/>
                <a:ahLst/>
                <a:cxnLst/>
                <a:rect l="l" t="t" r="r" b="b"/>
                <a:pathLst>
                  <a:path w="1659891" h="3752726">
                    <a:moveTo>
                      <a:pt x="0" y="0"/>
                    </a:moveTo>
                    <a:lnTo>
                      <a:pt x="1659891" y="0"/>
                    </a:lnTo>
                    <a:lnTo>
                      <a:pt x="1659891" y="3752726"/>
                    </a:lnTo>
                    <a:lnTo>
                      <a:pt x="0" y="3752726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6170CDC-2FCE-356A-7AD6-47AB81F3F86E}"/>
                </a:ext>
              </a:extLst>
            </p:cNvPr>
            <p:cNvGrpSpPr/>
            <p:nvPr/>
          </p:nvGrpSpPr>
          <p:grpSpPr>
            <a:xfrm>
              <a:off x="634826" y="1814410"/>
              <a:ext cx="3276600" cy="6974886"/>
              <a:chOff x="521067" y="1714500"/>
              <a:chExt cx="3276600" cy="6974886"/>
            </a:xfrm>
            <a:grpFill/>
          </p:grpSpPr>
          <p:sp>
            <p:nvSpPr>
              <p:cNvPr id="51" name="TextBox 10">
                <a:extLst>
                  <a:ext uri="{FF2B5EF4-FFF2-40B4-BE49-F238E27FC236}">
                    <a16:creationId xmlns:a16="http://schemas.microsoft.com/office/drawing/2014/main" id="{FFAA781C-FE55-245C-974F-31FA9126B881}"/>
                  </a:ext>
                </a:extLst>
              </p:cNvPr>
              <p:cNvSpPr txBox="1"/>
              <p:nvPr/>
            </p:nvSpPr>
            <p:spPr>
              <a:xfrm>
                <a:off x="521067" y="1714500"/>
                <a:ext cx="3200400" cy="402364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352"/>
                  </a:lnSpc>
                  <a:spcBef>
                    <a:spcPct val="0"/>
                  </a:spcBef>
                </a:pPr>
                <a:r>
                  <a:rPr lang="en-US" sz="2394" dirty="0">
                    <a:solidFill>
                      <a:schemeClr val="bg1"/>
                    </a:solidFill>
                    <a:latin typeface="Montserrat Bold"/>
                  </a:rPr>
                  <a:t>Key Question</a:t>
                </a:r>
              </a:p>
            </p:txBody>
          </p:sp>
          <p:sp>
            <p:nvSpPr>
              <p:cNvPr id="52" name="TextBox 11">
                <a:extLst>
                  <a:ext uri="{FF2B5EF4-FFF2-40B4-BE49-F238E27FC236}">
                    <a16:creationId xmlns:a16="http://schemas.microsoft.com/office/drawing/2014/main" id="{A550B188-BB71-34C3-52E9-9AFA91FD5862}"/>
                  </a:ext>
                </a:extLst>
              </p:cNvPr>
              <p:cNvSpPr txBox="1"/>
              <p:nvPr/>
            </p:nvSpPr>
            <p:spPr>
              <a:xfrm>
                <a:off x="521067" y="2197027"/>
                <a:ext cx="3276600" cy="1133708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571"/>
                  </a:lnSpc>
                  <a:spcBef>
                    <a:spcPct val="0"/>
                  </a:spcBef>
                </a:pPr>
                <a:r>
                  <a:rPr lang="en-US" sz="3200" dirty="0">
                    <a:solidFill>
                      <a:schemeClr val="bg1"/>
                    </a:solidFill>
                    <a:latin typeface="Montserrat Bold"/>
                  </a:rPr>
                  <a:t>HOW CAN TECHNOLOGY</a:t>
                </a:r>
              </a:p>
            </p:txBody>
          </p:sp>
          <p:sp>
            <p:nvSpPr>
              <p:cNvPr id="53" name="TextBox 20">
                <a:extLst>
                  <a:ext uri="{FF2B5EF4-FFF2-40B4-BE49-F238E27FC236}">
                    <a16:creationId xmlns:a16="http://schemas.microsoft.com/office/drawing/2014/main" id="{8E55801D-0807-A95F-E63D-DBDD5D15F729}"/>
                  </a:ext>
                </a:extLst>
              </p:cNvPr>
              <p:cNvSpPr txBox="1"/>
              <p:nvPr/>
            </p:nvSpPr>
            <p:spPr>
              <a:xfrm>
                <a:off x="521067" y="3949627"/>
                <a:ext cx="3200400" cy="4739759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285750" indent="-28575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solidFill>
                      <a:schemeClr val="bg1"/>
                    </a:solidFill>
                    <a:latin typeface="Montserrat"/>
                  </a:rPr>
                  <a:t>…level the playing field?</a:t>
                </a:r>
              </a:p>
              <a:p>
                <a:pPr marL="285750" indent="-28575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sz="2200" i="1" dirty="0">
                  <a:solidFill>
                    <a:schemeClr val="bg1"/>
                  </a:solidFill>
                  <a:latin typeface="Montserrat"/>
                </a:endParaRPr>
              </a:p>
              <a:p>
                <a:pPr>
                  <a:spcBef>
                    <a:spcPct val="0"/>
                  </a:spcBef>
                </a:pPr>
                <a:endParaRPr lang="en-US" sz="2200" i="1" dirty="0">
                  <a:solidFill>
                    <a:schemeClr val="bg1"/>
                  </a:solidFill>
                  <a:latin typeface="Montserrat"/>
                </a:endParaRPr>
              </a:p>
              <a:p>
                <a:pPr marL="285750" indent="-28575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solidFill>
                      <a:schemeClr val="bg1"/>
                    </a:solidFill>
                    <a:latin typeface="Montserrat"/>
                  </a:rPr>
                  <a:t>…enhance access to the market and reduce unfair competition?</a:t>
                </a:r>
              </a:p>
              <a:p>
                <a:pPr>
                  <a:spcBef>
                    <a:spcPct val="0"/>
                  </a:spcBef>
                </a:pPr>
                <a:endParaRPr lang="en-US" sz="2200" i="1" dirty="0">
                  <a:solidFill>
                    <a:schemeClr val="bg1"/>
                  </a:solidFill>
                  <a:latin typeface="Montserrat"/>
                </a:endParaRPr>
              </a:p>
              <a:p>
                <a:pPr marL="285750" indent="-28575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sz="2200" i="1" dirty="0">
                  <a:solidFill>
                    <a:schemeClr val="bg1"/>
                  </a:solidFill>
                  <a:latin typeface="Montserrat"/>
                </a:endParaRPr>
              </a:p>
              <a:p>
                <a:pPr marL="285750" indent="-28575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solidFill>
                      <a:schemeClr val="bg1"/>
                    </a:solidFill>
                    <a:latin typeface="Montserrat"/>
                  </a:rPr>
                  <a:t>…provide access to marginalized talent, particularly to youth and women?</a:t>
                </a:r>
              </a:p>
            </p:txBody>
          </p:sp>
        </p:grpSp>
      </p:grpSp>
      <p:pic>
        <p:nvPicPr>
          <p:cNvPr id="8" name="Picture 23">
            <a:extLst>
              <a:ext uri="{FF2B5EF4-FFF2-40B4-BE49-F238E27FC236}">
                <a16:creationId xmlns:a16="http://schemas.microsoft.com/office/drawing/2014/main" id="{DABB5269-0794-E0C0-7808-DD0E38D599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06089" y="9078181"/>
            <a:ext cx="829458" cy="93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9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5960" r="-303" b="30533"/>
          <a:stretch/>
        </p:blipFill>
        <p:spPr>
          <a:xfrm>
            <a:off x="11309987" y="4381500"/>
            <a:ext cx="6978013" cy="5905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2" b="-17391"/>
          <a:stretch/>
        </p:blipFill>
        <p:spPr>
          <a:xfrm>
            <a:off x="11309987" y="-1"/>
            <a:ext cx="6978013" cy="590549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7695290"/>
            <a:ext cx="334857" cy="1563010"/>
            <a:chOff x="0" y="0"/>
            <a:chExt cx="505184" cy="23580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5184" cy="2358041"/>
            </a:xfrm>
            <a:custGeom>
              <a:avLst/>
              <a:gdLst/>
              <a:ahLst/>
              <a:cxnLst/>
              <a:rect l="l" t="t" r="r" b="b"/>
              <a:pathLst>
                <a:path w="505184" h="2358041">
                  <a:moveTo>
                    <a:pt x="0" y="0"/>
                  </a:moveTo>
                  <a:lnTo>
                    <a:pt x="505184" y="0"/>
                  </a:lnTo>
                  <a:lnTo>
                    <a:pt x="505184" y="2358041"/>
                  </a:lnTo>
                  <a:lnTo>
                    <a:pt x="0" y="2358041"/>
                  </a:lnTo>
                  <a:close/>
                </a:path>
              </a:pathLst>
            </a:custGeom>
            <a:solidFill>
              <a:srgbClr val="BAC88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990600" y="712417"/>
            <a:ext cx="9368775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en-US" sz="6500" dirty="0">
                <a:solidFill>
                  <a:schemeClr val="bg1"/>
                </a:solidFill>
                <a:latin typeface="Montserrat Extra-Bold"/>
              </a:rPr>
              <a:t>KEY LEARNINGS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06089" y="9072738"/>
            <a:ext cx="829458" cy="930446"/>
          </a:xfrm>
          <a:prstGeom prst="rect">
            <a:avLst/>
          </a:prstGeom>
        </p:spPr>
      </p:pic>
      <p:sp>
        <p:nvSpPr>
          <p:cNvPr id="27" name="TextBox 8">
            <a:extLst>
              <a:ext uri="{FF2B5EF4-FFF2-40B4-BE49-F238E27FC236}">
                <a16:creationId xmlns:a16="http://schemas.microsoft.com/office/drawing/2014/main" id="{A4807CD1-F232-F1E9-4F8B-646F826E35EF}"/>
              </a:ext>
            </a:extLst>
          </p:cNvPr>
          <p:cNvSpPr txBox="1"/>
          <p:nvPr/>
        </p:nvSpPr>
        <p:spPr>
          <a:xfrm>
            <a:off x="990600" y="1812824"/>
            <a:ext cx="9368775" cy="9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en-US" sz="3600" dirty="0">
                <a:solidFill>
                  <a:schemeClr val="bg1"/>
                </a:solidFill>
                <a:latin typeface="Montserrat Extra-Bold"/>
              </a:rPr>
              <a:t>Technology tends to…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AB911D4-5AE1-2832-B202-7E554A0A2A96}"/>
              </a:ext>
            </a:extLst>
          </p:cNvPr>
          <p:cNvGrpSpPr/>
          <p:nvPr/>
        </p:nvGrpSpPr>
        <p:grpSpPr>
          <a:xfrm>
            <a:off x="1066800" y="2998417"/>
            <a:ext cx="9525000" cy="691728"/>
            <a:chOff x="1143000" y="2797672"/>
            <a:chExt cx="9525000" cy="691728"/>
          </a:xfrm>
        </p:grpSpPr>
        <p:sp>
          <p:nvSpPr>
            <p:cNvPr id="10" name="TextBox 10"/>
            <p:cNvSpPr txBox="1"/>
            <p:nvPr/>
          </p:nvSpPr>
          <p:spPr>
            <a:xfrm>
              <a:off x="1529601" y="2797672"/>
              <a:ext cx="9138399" cy="6917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dirty="0">
                  <a:solidFill>
                    <a:schemeClr val="bg1"/>
                  </a:solidFill>
                  <a:latin typeface="Montserrat" pitchFamily="2" charset="0"/>
                </a:rPr>
                <a:t>enhance contestability by </a:t>
              </a:r>
              <a:r>
                <a:rPr lang="en-US" b="1" dirty="0">
                  <a:solidFill>
                    <a:schemeClr val="bg1"/>
                  </a:solidFill>
                  <a:latin typeface="Montserrat" pitchFamily="2" charset="0"/>
                </a:rPr>
                <a:t>reducing sunk cost</a:t>
              </a:r>
            </a:p>
            <a:p>
              <a:pPr marL="342900" indent="-342900">
                <a:lnSpc>
                  <a:spcPts val="27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Montserrat"/>
                </a:rPr>
                <a:t>Easy entry and exit </a:t>
              </a:r>
              <a:r>
                <a:rPr lang="en-US" dirty="0">
                  <a:solidFill>
                    <a:schemeClr val="bg1"/>
                  </a:solidFill>
                  <a:latin typeface="Montserrat"/>
                </a:rPr>
                <a:t>to the market by new entrepreneurs</a:t>
              </a: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9F9905E7-4DCA-646E-6100-5DC0C713FF5A}"/>
                </a:ext>
              </a:extLst>
            </p:cNvPr>
            <p:cNvSpPr/>
            <p:nvPr/>
          </p:nvSpPr>
          <p:spPr>
            <a:xfrm>
              <a:off x="1143000" y="2921826"/>
              <a:ext cx="221710" cy="22171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C88D"/>
            </a:solidFill>
          </p:spPr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9C27A3-9F04-735E-7618-8BE6874EC446}"/>
              </a:ext>
            </a:extLst>
          </p:cNvPr>
          <p:cNvGrpSpPr/>
          <p:nvPr/>
        </p:nvGrpSpPr>
        <p:grpSpPr>
          <a:xfrm>
            <a:off x="1066800" y="4032607"/>
            <a:ext cx="9524999" cy="332655"/>
            <a:chOff x="1143000" y="3814541"/>
            <a:chExt cx="9524999" cy="332655"/>
          </a:xfrm>
        </p:grpSpPr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1FF573E4-7C7A-90DB-5FA1-95E050B84174}"/>
                </a:ext>
              </a:extLst>
            </p:cNvPr>
            <p:cNvSpPr txBox="1"/>
            <p:nvPr/>
          </p:nvSpPr>
          <p:spPr>
            <a:xfrm>
              <a:off x="1529600" y="3814541"/>
              <a:ext cx="9138399" cy="332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dirty="0">
                  <a:solidFill>
                    <a:schemeClr val="bg1"/>
                  </a:solidFill>
                  <a:latin typeface="Montserrat" pitchFamily="2" charset="0"/>
                </a:rPr>
                <a:t>enhance market access and scalability </a:t>
              </a: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1B3C35BD-913D-50D5-2FC3-8F96BC74E23A}"/>
                </a:ext>
              </a:extLst>
            </p:cNvPr>
            <p:cNvSpPr/>
            <p:nvPr/>
          </p:nvSpPr>
          <p:spPr>
            <a:xfrm>
              <a:off x="1143000" y="3924300"/>
              <a:ext cx="221710" cy="22171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C88D"/>
            </a:solidFill>
          </p:spPr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076407B-B844-5A53-4A92-B6167944B606}"/>
              </a:ext>
            </a:extLst>
          </p:cNvPr>
          <p:cNvGrpSpPr/>
          <p:nvPr/>
        </p:nvGrpSpPr>
        <p:grpSpPr>
          <a:xfrm>
            <a:off x="1066800" y="4707724"/>
            <a:ext cx="9503825" cy="332655"/>
            <a:chOff x="1143000" y="4560972"/>
            <a:chExt cx="9503825" cy="332655"/>
          </a:xfrm>
        </p:grpSpPr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85BEE59D-0972-8710-9BF3-8383C11EB1E2}"/>
                </a:ext>
              </a:extLst>
            </p:cNvPr>
            <p:cNvSpPr txBox="1"/>
            <p:nvPr/>
          </p:nvSpPr>
          <p:spPr>
            <a:xfrm>
              <a:off x="1508426" y="4560972"/>
              <a:ext cx="9138399" cy="332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dirty="0">
                  <a:solidFill>
                    <a:schemeClr val="bg1"/>
                  </a:solidFill>
                  <a:latin typeface="Montserrat" pitchFamily="2" charset="0"/>
                </a:rPr>
                <a:t>allow for better </a:t>
              </a:r>
              <a:r>
                <a:rPr lang="en-US" b="1" dirty="0">
                  <a:solidFill>
                    <a:schemeClr val="bg1"/>
                  </a:solidFill>
                  <a:latin typeface="Montserrat" pitchFamily="2" charset="0"/>
                </a:rPr>
                <a:t>access to talent remotely </a:t>
              </a: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47620764-C1C9-DDD4-0E61-1983721A6BCA}"/>
                </a:ext>
              </a:extLst>
            </p:cNvPr>
            <p:cNvSpPr/>
            <p:nvPr/>
          </p:nvSpPr>
          <p:spPr>
            <a:xfrm>
              <a:off x="1143000" y="4610100"/>
              <a:ext cx="221710" cy="22171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C88D"/>
            </a:solidFill>
          </p:spPr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210F0C-6966-AF34-2753-E67F5F81D26A}"/>
              </a:ext>
            </a:extLst>
          </p:cNvPr>
          <p:cNvGrpSpPr/>
          <p:nvPr/>
        </p:nvGrpSpPr>
        <p:grpSpPr>
          <a:xfrm>
            <a:off x="1066800" y="5382841"/>
            <a:ext cx="9524999" cy="691728"/>
            <a:chOff x="1143000" y="5307403"/>
            <a:chExt cx="9524999" cy="691728"/>
          </a:xfrm>
        </p:grpSpPr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E7896F6C-CCC8-AD76-A843-4845501E7B22}"/>
                </a:ext>
              </a:extLst>
            </p:cNvPr>
            <p:cNvSpPr txBox="1"/>
            <p:nvPr/>
          </p:nvSpPr>
          <p:spPr>
            <a:xfrm>
              <a:off x="1529600" y="5307403"/>
              <a:ext cx="9138399" cy="6917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dirty="0">
                  <a:solidFill>
                    <a:schemeClr val="bg1"/>
                  </a:solidFill>
                  <a:latin typeface="Montserrat" pitchFamily="2" charset="0"/>
                </a:rPr>
                <a:t>technically change the dynamic of the political economy by </a:t>
              </a:r>
              <a:r>
                <a:rPr lang="en-US" b="1" dirty="0">
                  <a:solidFill>
                    <a:schemeClr val="bg1"/>
                  </a:solidFill>
                  <a:latin typeface="Montserrat" pitchFamily="2" charset="0"/>
                </a:rPr>
                <a:t>empowering entrepreneurs to compete with SOEs </a:t>
              </a: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185177A1-8E73-B20B-51FC-1CF608ED9E22}"/>
                </a:ext>
              </a:extLst>
            </p:cNvPr>
            <p:cNvSpPr/>
            <p:nvPr/>
          </p:nvSpPr>
          <p:spPr>
            <a:xfrm>
              <a:off x="1143000" y="5412915"/>
              <a:ext cx="221710" cy="22171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C88D"/>
            </a:solidFill>
          </p:spPr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15E041-AD85-E6B1-40CB-29DB50FB6609}"/>
              </a:ext>
            </a:extLst>
          </p:cNvPr>
          <p:cNvGrpSpPr/>
          <p:nvPr/>
        </p:nvGrpSpPr>
        <p:grpSpPr>
          <a:xfrm>
            <a:off x="1066800" y="6417031"/>
            <a:ext cx="9524999" cy="685444"/>
            <a:chOff x="1143000" y="6268929"/>
            <a:chExt cx="9524999" cy="685444"/>
          </a:xfrm>
        </p:grpSpPr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6E0673B1-4F6A-EE4D-115E-BAA48D23A9F0}"/>
                </a:ext>
              </a:extLst>
            </p:cNvPr>
            <p:cNvSpPr txBox="1"/>
            <p:nvPr/>
          </p:nvSpPr>
          <p:spPr>
            <a:xfrm>
              <a:off x="1529600" y="6268929"/>
              <a:ext cx="9138399" cy="6854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dirty="0">
                  <a:solidFill>
                    <a:schemeClr val="bg1"/>
                  </a:solidFill>
                  <a:latin typeface="Montserrat" pitchFamily="2" charset="0"/>
                </a:rPr>
                <a:t>facilitate </a:t>
              </a:r>
              <a:r>
                <a:rPr lang="en-US" b="1" dirty="0">
                  <a:solidFill>
                    <a:schemeClr val="bg1"/>
                  </a:solidFill>
                  <a:latin typeface="Montserrat" pitchFamily="2" charset="0"/>
                </a:rPr>
                <a:t>access to seed funding </a:t>
              </a:r>
              <a:r>
                <a:rPr lang="en-US" dirty="0">
                  <a:solidFill>
                    <a:schemeClr val="bg1"/>
                  </a:solidFill>
                  <a:latin typeface="Montserrat" pitchFamily="2" charset="0"/>
                </a:rPr>
                <a:t>through fintech models – empowering youth who are talented but have limited access to funding </a:t>
              </a:r>
              <a:endParaRPr lang="en-US" b="1" dirty="0">
                <a:solidFill>
                  <a:schemeClr val="bg1"/>
                </a:solidFill>
                <a:latin typeface="Montserrat" pitchFamily="2" charset="0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DE27F5A3-1575-8249-4056-91EB2D791D90}"/>
                </a:ext>
              </a:extLst>
            </p:cNvPr>
            <p:cNvSpPr/>
            <p:nvPr/>
          </p:nvSpPr>
          <p:spPr>
            <a:xfrm>
              <a:off x="1143000" y="6286500"/>
              <a:ext cx="221710" cy="22171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C88D"/>
            </a:solidFill>
          </p:spPr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B81711-B8D6-2ECB-80D6-121092939B6C}"/>
              </a:ext>
            </a:extLst>
          </p:cNvPr>
          <p:cNvGrpSpPr/>
          <p:nvPr/>
        </p:nvGrpSpPr>
        <p:grpSpPr>
          <a:xfrm>
            <a:off x="1066800" y="7444937"/>
            <a:ext cx="9503824" cy="332655"/>
            <a:chOff x="1143000" y="7581900"/>
            <a:chExt cx="9503824" cy="332655"/>
          </a:xfrm>
        </p:grpSpPr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98B98799-B315-A388-C40C-271E29519EFA}"/>
                </a:ext>
              </a:extLst>
            </p:cNvPr>
            <p:cNvSpPr txBox="1"/>
            <p:nvPr/>
          </p:nvSpPr>
          <p:spPr>
            <a:xfrm>
              <a:off x="1508425" y="7581900"/>
              <a:ext cx="9138399" cy="332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b="1" dirty="0">
                  <a:solidFill>
                    <a:schemeClr val="bg1"/>
                  </a:solidFill>
                  <a:latin typeface="Montserrat" pitchFamily="2" charset="0"/>
                </a:rPr>
                <a:t>enhance management </a:t>
              </a:r>
              <a:r>
                <a:rPr lang="en-US" dirty="0">
                  <a:solidFill>
                    <a:schemeClr val="bg1"/>
                  </a:solidFill>
                  <a:latin typeface="Montserrat" pitchFamily="2" charset="0"/>
                </a:rPr>
                <a:t>and operations </a:t>
              </a: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7A7F0731-74FC-98DC-ADF4-5ED899553D24}"/>
                </a:ext>
              </a:extLst>
            </p:cNvPr>
            <p:cNvSpPr/>
            <p:nvPr/>
          </p:nvSpPr>
          <p:spPr>
            <a:xfrm>
              <a:off x="1143000" y="7658100"/>
              <a:ext cx="221710" cy="22171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C88D"/>
            </a:solidFill>
          </p:spPr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2B8CD90-4930-26D7-0FCD-B55E9F75D125}"/>
              </a:ext>
            </a:extLst>
          </p:cNvPr>
          <p:cNvGrpSpPr/>
          <p:nvPr/>
        </p:nvGrpSpPr>
        <p:grpSpPr>
          <a:xfrm>
            <a:off x="1066800" y="8120054"/>
            <a:ext cx="9503823" cy="691728"/>
            <a:chOff x="1143000" y="8144140"/>
            <a:chExt cx="9503823" cy="691728"/>
          </a:xfrm>
        </p:grpSpPr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55AD1C8C-D13B-01B9-429B-8A8A393B5C21}"/>
                </a:ext>
              </a:extLst>
            </p:cNvPr>
            <p:cNvSpPr txBox="1"/>
            <p:nvPr/>
          </p:nvSpPr>
          <p:spPr>
            <a:xfrm>
              <a:off x="1508424" y="8144140"/>
              <a:ext cx="9138399" cy="6917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dirty="0">
                  <a:solidFill>
                    <a:schemeClr val="bg1"/>
                  </a:solidFill>
                  <a:latin typeface="Montserrat" pitchFamily="2" charset="0"/>
                </a:rPr>
                <a:t>enhance customer outreach and marketing by </a:t>
              </a:r>
              <a:r>
                <a:rPr lang="en-US" b="1" dirty="0">
                  <a:solidFill>
                    <a:schemeClr val="bg1"/>
                  </a:solidFill>
                  <a:latin typeface="Montserrat" pitchFamily="2" charset="0"/>
                </a:rPr>
                <a:t>changing the conventional marketing approach</a:t>
              </a: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1C43EA3D-DC1F-7C6E-7379-E12AD6FB785D}"/>
                </a:ext>
              </a:extLst>
            </p:cNvPr>
            <p:cNvSpPr/>
            <p:nvPr/>
          </p:nvSpPr>
          <p:spPr>
            <a:xfrm>
              <a:off x="1143000" y="8248962"/>
              <a:ext cx="221710" cy="22171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C88D"/>
            </a:solidFill>
          </p:spPr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18CF4A9-EFA8-5C4D-6319-AC122F87DBA6}"/>
              </a:ext>
            </a:extLst>
          </p:cNvPr>
          <p:cNvGrpSpPr/>
          <p:nvPr/>
        </p:nvGrpSpPr>
        <p:grpSpPr>
          <a:xfrm>
            <a:off x="1066800" y="9154245"/>
            <a:ext cx="9503823" cy="332655"/>
            <a:chOff x="1143000" y="9164669"/>
            <a:chExt cx="9503823" cy="332655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17D4E1C7-8425-991F-93BB-8E35C74BB782}"/>
                </a:ext>
              </a:extLst>
            </p:cNvPr>
            <p:cNvSpPr txBox="1"/>
            <p:nvPr/>
          </p:nvSpPr>
          <p:spPr>
            <a:xfrm>
              <a:off x="1508424" y="9164669"/>
              <a:ext cx="9138399" cy="332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dirty="0">
                  <a:solidFill>
                    <a:schemeClr val="bg1"/>
                  </a:solidFill>
                  <a:latin typeface="Montserrat" pitchFamily="2" charset="0"/>
                </a:rPr>
                <a:t>allow for </a:t>
              </a:r>
              <a:r>
                <a:rPr lang="en-US" b="1" dirty="0">
                  <a:solidFill>
                    <a:schemeClr val="bg1"/>
                  </a:solidFill>
                  <a:latin typeface="Montserrat" pitchFamily="2" charset="0"/>
                </a:rPr>
                <a:t>community-based and purpose-driven enterprises </a:t>
              </a: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43D9C4EC-4C23-6818-C85F-7976D5002296}"/>
                </a:ext>
              </a:extLst>
            </p:cNvPr>
            <p:cNvSpPr/>
            <p:nvPr/>
          </p:nvSpPr>
          <p:spPr>
            <a:xfrm>
              <a:off x="1143000" y="9188990"/>
              <a:ext cx="221710" cy="22171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C88D"/>
            </a:solidFill>
          </p:spPr>
        </p:sp>
      </p:grpSp>
    </p:spTree>
    <p:extLst>
      <p:ext uri="{BB962C8B-B14F-4D97-AF65-F5344CB8AC3E}">
        <p14:creationId xmlns:p14="http://schemas.microsoft.com/office/powerpoint/2010/main" val="126274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7695290"/>
            <a:ext cx="334857" cy="1563010"/>
            <a:chOff x="0" y="0"/>
            <a:chExt cx="505184" cy="23580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5184" cy="2358041"/>
            </a:xfrm>
            <a:custGeom>
              <a:avLst/>
              <a:gdLst/>
              <a:ahLst/>
              <a:cxnLst/>
              <a:rect l="l" t="t" r="r" b="b"/>
              <a:pathLst>
                <a:path w="505184" h="2358041">
                  <a:moveTo>
                    <a:pt x="0" y="0"/>
                  </a:moveTo>
                  <a:lnTo>
                    <a:pt x="505184" y="0"/>
                  </a:lnTo>
                  <a:lnTo>
                    <a:pt x="505184" y="2358041"/>
                  </a:lnTo>
                  <a:lnTo>
                    <a:pt x="0" y="2358041"/>
                  </a:lnTo>
                  <a:close/>
                </a:path>
              </a:pathLst>
            </a:custGeom>
            <a:solidFill>
              <a:srgbClr val="BAC88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529601" y="1926052"/>
            <a:ext cx="12338799" cy="1007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en-US" sz="6000" dirty="0">
                <a:solidFill>
                  <a:srgbClr val="264559"/>
                </a:solidFill>
                <a:latin typeface="Montserrat Extra-Bold"/>
              </a:rPr>
              <a:t>HIGHLIGHTING THREE CASES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9601" y="8238172"/>
            <a:ext cx="374112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 dirty="0">
                <a:solidFill>
                  <a:srgbClr val="264559"/>
                </a:solidFill>
                <a:latin typeface="Montserrat"/>
              </a:rPr>
              <a:t>An online learning platform to deliver accessible, quality education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29601" y="7648118"/>
            <a:ext cx="327059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2800" dirty="0">
                <a:solidFill>
                  <a:srgbClr val="264559"/>
                </a:solidFill>
                <a:latin typeface="Montserrat Bold"/>
              </a:rPr>
              <a:t>Jordan</a:t>
            </a:r>
          </a:p>
        </p:txBody>
      </p:sp>
      <p:sp>
        <p:nvSpPr>
          <p:cNvPr id="12" name="Freeform 12">
            <a:hlinkClick r:id="rId2"/>
          </p:cNvPr>
          <p:cNvSpPr/>
          <p:nvPr/>
        </p:nvSpPr>
        <p:spPr>
          <a:xfrm>
            <a:off x="1521566" y="6362700"/>
            <a:ext cx="2631668" cy="859730"/>
          </a:xfrm>
          <a:custGeom>
            <a:avLst/>
            <a:gdLst/>
            <a:ahLst/>
            <a:cxnLst/>
            <a:rect l="l" t="t" r="r" b="b"/>
            <a:pathLst>
              <a:path w="6282401" h="2052375">
                <a:moveTo>
                  <a:pt x="0" y="0"/>
                </a:moveTo>
                <a:lnTo>
                  <a:pt x="6282401" y="0"/>
                </a:lnTo>
                <a:lnTo>
                  <a:pt x="6282401" y="2052375"/>
                </a:lnTo>
                <a:lnTo>
                  <a:pt x="0" y="2052375"/>
                </a:lnTo>
                <a:close/>
              </a:path>
            </a:pathLst>
          </a:custGeom>
          <a:solidFill>
            <a:srgbClr val="BAC88D"/>
          </a:solidFill>
        </p:spPr>
      </p:sp>
      <p:sp>
        <p:nvSpPr>
          <p:cNvPr id="13" name="TextBox 13"/>
          <p:cNvSpPr txBox="1"/>
          <p:nvPr/>
        </p:nvSpPr>
        <p:spPr>
          <a:xfrm>
            <a:off x="1521566" y="6620163"/>
            <a:ext cx="263166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Montserrat Bold"/>
              </a:rPr>
              <a:t>LINK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41241" y="8238172"/>
            <a:ext cx="374112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 dirty="0">
                <a:solidFill>
                  <a:srgbClr val="264559"/>
                </a:solidFill>
                <a:latin typeface="Montserrat"/>
              </a:rPr>
              <a:t>A platform to deliver pharmacy services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41241" y="7648118"/>
            <a:ext cx="3270595" cy="370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2800" dirty="0">
                <a:solidFill>
                  <a:srgbClr val="264559"/>
                </a:solidFill>
                <a:latin typeface="Montserrat Bold"/>
              </a:rPr>
              <a:t>Egypt</a:t>
            </a:r>
          </a:p>
        </p:txBody>
      </p:sp>
      <p:sp>
        <p:nvSpPr>
          <p:cNvPr id="17" name="Freeform 17">
            <a:hlinkClick r:id="rId3"/>
          </p:cNvPr>
          <p:cNvSpPr/>
          <p:nvPr/>
        </p:nvSpPr>
        <p:spPr>
          <a:xfrm>
            <a:off x="6533206" y="6362700"/>
            <a:ext cx="2631668" cy="859730"/>
          </a:xfrm>
          <a:custGeom>
            <a:avLst/>
            <a:gdLst/>
            <a:ahLst/>
            <a:cxnLst/>
            <a:rect l="l" t="t" r="r" b="b"/>
            <a:pathLst>
              <a:path w="6282401" h="2052375">
                <a:moveTo>
                  <a:pt x="0" y="0"/>
                </a:moveTo>
                <a:lnTo>
                  <a:pt x="6282401" y="0"/>
                </a:lnTo>
                <a:lnTo>
                  <a:pt x="6282401" y="2052375"/>
                </a:lnTo>
                <a:lnTo>
                  <a:pt x="0" y="2052375"/>
                </a:lnTo>
                <a:close/>
              </a:path>
            </a:pathLst>
          </a:custGeom>
          <a:solidFill>
            <a:srgbClr val="BAC88D"/>
          </a:solidFill>
        </p:spPr>
      </p:sp>
      <p:sp>
        <p:nvSpPr>
          <p:cNvPr id="18" name="TextBox 18"/>
          <p:cNvSpPr txBox="1"/>
          <p:nvPr/>
        </p:nvSpPr>
        <p:spPr>
          <a:xfrm>
            <a:off x="6533206" y="6620163"/>
            <a:ext cx="263166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Montserrat Bold"/>
              </a:rPr>
              <a:t>LINK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06089" y="9072738"/>
            <a:ext cx="829458" cy="930446"/>
          </a:xfrm>
          <a:prstGeom prst="rect">
            <a:avLst/>
          </a:prstGeom>
        </p:spPr>
      </p:pic>
      <p:sp>
        <p:nvSpPr>
          <p:cNvPr id="25" name="TextBox 14">
            <a:extLst>
              <a:ext uri="{FF2B5EF4-FFF2-40B4-BE49-F238E27FC236}">
                <a16:creationId xmlns:a16="http://schemas.microsoft.com/office/drawing/2014/main" id="{4E39F02C-98A5-CEFF-711B-E6EAA531DADD}"/>
              </a:ext>
            </a:extLst>
          </p:cNvPr>
          <p:cNvSpPr txBox="1"/>
          <p:nvPr/>
        </p:nvSpPr>
        <p:spPr>
          <a:xfrm>
            <a:off x="11552881" y="8238172"/>
            <a:ext cx="374112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 dirty="0">
                <a:solidFill>
                  <a:srgbClr val="264559"/>
                </a:solidFill>
                <a:latin typeface="Montserrat"/>
              </a:rPr>
              <a:t>A safe carpool platform to share trip costs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C91773D4-37CA-1161-DB5D-D4F67EFE68B6}"/>
              </a:ext>
            </a:extLst>
          </p:cNvPr>
          <p:cNvSpPr txBox="1"/>
          <p:nvPr/>
        </p:nvSpPr>
        <p:spPr>
          <a:xfrm>
            <a:off x="11552881" y="7648118"/>
            <a:ext cx="3270595" cy="370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2800" dirty="0">
                <a:solidFill>
                  <a:srgbClr val="264559"/>
                </a:solidFill>
                <a:latin typeface="Montserrat Bold"/>
              </a:rPr>
              <a:t>Morocco</a:t>
            </a:r>
          </a:p>
        </p:txBody>
      </p:sp>
      <p:sp>
        <p:nvSpPr>
          <p:cNvPr id="28" name="Freeform 17">
            <a:hlinkClick r:id="rId5"/>
            <a:extLst>
              <a:ext uri="{FF2B5EF4-FFF2-40B4-BE49-F238E27FC236}">
                <a16:creationId xmlns:a16="http://schemas.microsoft.com/office/drawing/2014/main" id="{E036415B-9F64-20A7-0939-C7DABDD06985}"/>
              </a:ext>
            </a:extLst>
          </p:cNvPr>
          <p:cNvSpPr/>
          <p:nvPr/>
        </p:nvSpPr>
        <p:spPr>
          <a:xfrm>
            <a:off x="11544846" y="6362700"/>
            <a:ext cx="2631668" cy="859730"/>
          </a:xfrm>
          <a:custGeom>
            <a:avLst/>
            <a:gdLst/>
            <a:ahLst/>
            <a:cxnLst/>
            <a:rect l="l" t="t" r="r" b="b"/>
            <a:pathLst>
              <a:path w="6282401" h="2052375">
                <a:moveTo>
                  <a:pt x="0" y="0"/>
                </a:moveTo>
                <a:lnTo>
                  <a:pt x="6282401" y="0"/>
                </a:lnTo>
                <a:lnTo>
                  <a:pt x="6282401" y="2052375"/>
                </a:lnTo>
                <a:lnTo>
                  <a:pt x="0" y="2052375"/>
                </a:lnTo>
                <a:close/>
              </a:path>
            </a:pathLst>
          </a:custGeom>
          <a:solidFill>
            <a:srgbClr val="BAC88D"/>
          </a:solidFill>
        </p:spPr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6C6F4DBA-29B2-AD6C-BEC3-7BBDF5B3180C}"/>
              </a:ext>
            </a:extLst>
          </p:cNvPr>
          <p:cNvSpPr txBox="1"/>
          <p:nvPr/>
        </p:nvSpPr>
        <p:spPr>
          <a:xfrm>
            <a:off x="11544846" y="6620163"/>
            <a:ext cx="2631668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Montserrat Bold"/>
              </a:rPr>
              <a:t>LINK</a:t>
            </a:r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id="{1044FA48-16DF-B485-DDD2-8B33C06BDD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t="12202" r="363" b="938"/>
          <a:stretch/>
        </p:blipFill>
        <p:spPr>
          <a:xfrm>
            <a:off x="1521566" y="3506122"/>
            <a:ext cx="3749155" cy="2430890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5F6D03A3-9175-F8B2-3600-71D13EE6D9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" b="1364"/>
          <a:stretch/>
        </p:blipFill>
        <p:spPr>
          <a:xfrm>
            <a:off x="6533206" y="3472431"/>
            <a:ext cx="3749155" cy="2430890"/>
          </a:xfrm>
          <a:prstGeom prst="rect">
            <a:avLst/>
          </a:prstGeom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5D430F83-EC31-7EF6-C8B0-F94D17C3C8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" b="1371"/>
          <a:stretch/>
        </p:blipFill>
        <p:spPr>
          <a:xfrm>
            <a:off x="11544846" y="3472431"/>
            <a:ext cx="3749155" cy="24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439</Words>
  <Application>Microsoft Office PowerPoint</Application>
  <PresentationFormat>Custom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Montserrat Semi-Bold Bold</vt:lpstr>
      <vt:lpstr>Arial</vt:lpstr>
      <vt:lpstr>Fredoka One</vt:lpstr>
      <vt:lpstr>Montserrat Classic</vt:lpstr>
      <vt:lpstr>Montserrat Extra-Bold</vt:lpstr>
      <vt:lpstr>Montserrat</vt:lpstr>
      <vt:lpstr>Calibri</vt:lpstr>
      <vt:lpstr>Montserrat Italics</vt:lpstr>
      <vt:lpstr>Montserrat Bold</vt:lpstr>
      <vt:lpstr>Montserrat Semi-Bold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CoP AWS Template</dc:title>
  <dc:creator>Gabriella Montalvo</dc:creator>
  <cp:lastModifiedBy>Montalvo, Gaby</cp:lastModifiedBy>
  <cp:revision>2</cp:revision>
  <dcterms:created xsi:type="dcterms:W3CDTF">2006-08-16T00:00:00Z</dcterms:created>
  <dcterms:modified xsi:type="dcterms:W3CDTF">2023-01-25T13:52:48Z</dcterms:modified>
  <dc:identifier>DAFV3Dy2Ztk</dc:identifier>
</cp:coreProperties>
</file>